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77" r:id="rId2"/>
  </p:sldMasterIdLst>
  <p:notesMasterIdLst>
    <p:notesMasterId r:id="rId31"/>
  </p:notesMasterIdLst>
  <p:handoutMasterIdLst>
    <p:handoutMasterId r:id="rId32"/>
  </p:handoutMasterIdLst>
  <p:sldIdLst>
    <p:sldId id="1895" r:id="rId3"/>
    <p:sldId id="1680" r:id="rId4"/>
    <p:sldId id="1835" r:id="rId5"/>
    <p:sldId id="440" r:id="rId6"/>
    <p:sldId id="1896" r:id="rId7"/>
    <p:sldId id="664" r:id="rId8"/>
    <p:sldId id="1890" r:id="rId9"/>
    <p:sldId id="1845" r:id="rId10"/>
    <p:sldId id="1848" r:id="rId11"/>
    <p:sldId id="1847" r:id="rId12"/>
    <p:sldId id="1849" r:id="rId13"/>
    <p:sldId id="1850" r:id="rId14"/>
    <p:sldId id="1851" r:id="rId15"/>
    <p:sldId id="1852" r:id="rId16"/>
    <p:sldId id="1860" r:id="rId17"/>
    <p:sldId id="711" r:id="rId18"/>
    <p:sldId id="1875" r:id="rId19"/>
    <p:sldId id="1897" r:id="rId20"/>
    <p:sldId id="1898" r:id="rId21"/>
    <p:sldId id="1899" r:id="rId22"/>
    <p:sldId id="1900" r:id="rId23"/>
    <p:sldId id="709" r:id="rId24"/>
    <p:sldId id="1858" r:id="rId25"/>
    <p:sldId id="1877" r:id="rId26"/>
    <p:sldId id="1859" r:id="rId27"/>
    <p:sldId id="691" r:id="rId28"/>
    <p:sldId id="1903" r:id="rId29"/>
    <p:sldId id="1902" r:id="rId30"/>
  </p:sldIdLst>
  <p:sldSz cx="12188825" cy="6858000"/>
  <p:notesSz cx="9144000" cy="6858000"/>
  <p:defaultTextStyle>
    <a:defPPr>
      <a:defRPr lang="en-US"/>
    </a:defPPr>
    <a:lvl1pPr marL="0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1pPr>
    <a:lvl2pPr marL="456764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2pPr>
    <a:lvl3pPr marL="913530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3pPr>
    <a:lvl4pPr marL="1370295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4pPr>
    <a:lvl5pPr marL="1827062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5pPr>
    <a:lvl6pPr marL="2283825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6pPr>
    <a:lvl7pPr marL="2740591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7pPr>
    <a:lvl8pPr marL="3197355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8pPr>
    <a:lvl9pPr marL="3654122" algn="l" defTabSz="913530" rtl="0" eaLnBrk="1" latinLnBrk="0" hangingPunct="1">
      <a:defRPr sz="17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3219D124-8A1E-704B-BAA4-E93745A38586}">
          <p14:sldIdLst>
            <p14:sldId id="1895"/>
          </p14:sldIdLst>
        </p14:section>
        <p14:section name="1 What is Missing Middle?   " id="{E2BB3DD9-AA55-CD41-8954-ECE261003E10}">
          <p14:sldIdLst>
            <p14:sldId id="1680"/>
            <p14:sldId id="1835"/>
            <p14:sldId id="440"/>
            <p14:sldId id="1896"/>
            <p14:sldId id="664"/>
            <p14:sldId id="1890"/>
            <p14:sldId id="1845"/>
            <p14:sldId id="1848"/>
            <p14:sldId id="1847"/>
            <p14:sldId id="1849"/>
            <p14:sldId id="1850"/>
            <p14:sldId id="1851"/>
            <p14:sldId id="1852"/>
            <p14:sldId id="1860"/>
            <p14:sldId id="711"/>
            <p14:sldId id="1875"/>
            <p14:sldId id="1897"/>
            <p14:sldId id="1898"/>
            <p14:sldId id="1899"/>
            <p14:sldId id="1900"/>
            <p14:sldId id="709"/>
            <p14:sldId id="1858"/>
            <p14:sldId id="1877"/>
            <p14:sldId id="1859"/>
            <p14:sldId id="691"/>
            <p14:sldId id="1903"/>
            <p14:sldId id="19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orient="horz" pos="4104" userDrawn="1">
          <p15:clr>
            <a:srgbClr val="A4A3A4"/>
          </p15:clr>
        </p15:guide>
        <p15:guide id="4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ny" initials="To" lastIdx="18" clrIdx="0">
    <p:extLst>
      <p:ext uri="{19B8F6BF-5375-455C-9EA6-DF929625EA0E}">
        <p15:presenceInfo xmlns:p15="http://schemas.microsoft.com/office/powerpoint/2012/main" userId="S::tony.perez@opticosdesign.com::b179354c-0833-4d34-a14e-58db135db262" providerId="AD"/>
      </p:ext>
    </p:extLst>
  </p:cmAuthor>
  <p:cmAuthor id="2" name="Martin" initials="Ma" lastIdx="34" clrIdx="1">
    <p:extLst>
      <p:ext uri="{19B8F6BF-5375-455C-9EA6-DF929625EA0E}">
        <p15:presenceInfo xmlns:p15="http://schemas.microsoft.com/office/powerpoint/2012/main" userId="S::martin.galindez@opticosdesign.com::5ad3a859-6dbb-44a1-9d12-c18115eb9ea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E576"/>
    <a:srgbClr val="D1DEE5"/>
    <a:srgbClr val="FCE2E6"/>
    <a:srgbClr val="CDE6C8"/>
    <a:srgbClr val="E5E0F0"/>
    <a:srgbClr val="FFDEA3"/>
    <a:srgbClr val="DAF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A310E-AFF6-524E-AFF6-33386A02F6E7}" v="252" dt="2021-09-07T17:28:27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3"/>
    <p:restoredTop sz="94674"/>
  </p:normalViewPr>
  <p:slideViewPr>
    <p:cSldViewPr snapToGrid="0" snapToObjects="1">
      <p:cViewPr varScale="1">
        <p:scale>
          <a:sx n="196" d="100"/>
          <a:sy n="196" d="100"/>
        </p:scale>
        <p:origin x="1696" y="176"/>
      </p:cViewPr>
      <p:guideLst>
        <p:guide orient="horz" pos="2160"/>
        <p:guide orient="horz" pos="410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/>
                </a:solidFill>
                <a:latin typeface="Graphik Light" panose="020B0403030202060203" pitchFamily="34" charset="0"/>
                <a:ea typeface="+mn-ea"/>
                <a:cs typeface="+mn-cs"/>
              </a:defRPr>
            </a:pPr>
            <a:r>
              <a:rPr lang="en-US" sz="2800" b="0" i="0">
                <a:solidFill>
                  <a:schemeClr val="tx2"/>
                </a:solidFill>
                <a:latin typeface="+mj-lt"/>
              </a:rPr>
              <a:t>Millennials</a:t>
            </a:r>
            <a:r>
              <a:rPr lang="en-US" sz="2800" b="0" i="0">
                <a:solidFill>
                  <a:schemeClr val="tx2"/>
                </a:solidFill>
                <a:latin typeface="Graphik Light" panose="020B0403030202060203" pitchFamily="34" charset="0"/>
              </a:rPr>
              <a:t> (25-34)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Graphik Light" panose="020B0403030202060203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848877272794668"/>
          <c:y val="0.16875418923292365"/>
          <c:w val="0.48302245454410664"/>
          <c:h val="0.7245336818161599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Millennials (25-34)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97-6747-A967-8EE60C0AE819}"/>
              </c:ext>
            </c:extLst>
          </c:dPt>
          <c:dPt>
            <c:idx val="1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897-6747-A967-8EE60C0AE81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897-6747-A967-8EE60C0AE819}"/>
              </c:ext>
            </c:extLst>
          </c:dPt>
          <c:dPt>
            <c:idx val="3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897-6747-A967-8EE60C0AE819}"/>
              </c:ext>
            </c:extLst>
          </c:dPt>
          <c:dPt>
            <c:idx val="4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897-6747-A967-8EE60C0AE819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Graphik Regular" panose="020B0503030202060203" pitchFamily="34" charset="0"/>
                        <a:ea typeface="+mn-ea"/>
                        <a:cs typeface="+mn-cs"/>
                      </a:defRPr>
                    </a:pPr>
                    <a:fld id="{CA6F08FF-4739-204C-8DFA-4528452059AA}" type="CATEGORYNAME">
                      <a:rPr lang="en-US">
                        <a:latin typeface="+mn-lt"/>
                      </a:rPr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
</a:t>
                    </a:r>
                    <a:fld id="{7A9D1B16-3953-0A4B-A9ED-ADF4EF323202}" type="PERCENTAGE">
                      <a:rPr lang="en-US" baseline="0"/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Graphik Regular" panose="020B050303020206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897-6747-A967-8EE60C0AE819}"/>
                </c:ext>
              </c:extLst>
            </c:dLbl>
            <c:dLbl>
              <c:idx val="1"/>
              <c:layout>
                <c:manualLayout>
                  <c:x val="1.51966581233157E-2"/>
                  <c:y val="-1.06866660838169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Graphik Regular" panose="020B0503030202060203" pitchFamily="34" charset="0"/>
                        <a:ea typeface="+mn-ea"/>
                        <a:cs typeface="+mn-cs"/>
                      </a:defRPr>
                    </a:pPr>
                    <a:fld id="{7551B9E2-763C-0244-8776-8BBCC8BA23F8}" type="CATEGORYNAME">
                      <a:rPr lang="en-US">
                        <a:latin typeface="+mn-lt"/>
                      </a:rPr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
</a:t>
                    </a:r>
                    <a:fld id="{E3CBE76B-69EF-F245-8946-5EC2E55AC543}" type="PERCENTAGE">
                      <a:rPr lang="en-US" baseline="0"/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Graphik Regular" panose="020B050303020206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897-6747-A967-8EE60C0AE819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Graphik Regular" panose="020B0503030202060203" pitchFamily="34" charset="0"/>
                        <a:ea typeface="+mn-ea"/>
                        <a:cs typeface="+mn-cs"/>
                      </a:defRPr>
                    </a:pPr>
                    <a:fld id="{4A83389A-2F11-3546-84E3-639C19204FD2}" type="CATEGORYNAME">
                      <a:rPr lang="en-US">
                        <a:latin typeface="+mn-lt"/>
                      </a:rPr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
</a:t>
                    </a:r>
                    <a:fld id="{1A972A37-79E0-E942-AB78-342662A28CB6}" type="PERCENTAGE">
                      <a:rPr lang="en-US" baseline="0"/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Graphik Regular" panose="020B050303020206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897-6747-A967-8EE60C0AE819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Graphik Regular" panose="020B0503030202060203" pitchFamily="34" charset="0"/>
                        <a:ea typeface="+mn-ea"/>
                        <a:cs typeface="+mn-cs"/>
                      </a:defRPr>
                    </a:pPr>
                    <a:fld id="{7CC778CA-230D-FD47-A485-C39EFB02AB79}" type="CATEGORYNAME">
                      <a:rPr lang="en-US">
                        <a:latin typeface="+mn-lt"/>
                      </a:rPr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
</a:t>
                    </a:r>
                    <a:fld id="{D0C1E3B9-A240-FB40-BFA2-EEAC42E95FE9}" type="PERCENTAGE">
                      <a:rPr lang="en-US" baseline="0"/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Graphik Regular" panose="020B050303020206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897-6747-A967-8EE60C0AE819}"/>
                </c:ext>
              </c:extLst>
            </c:dLbl>
            <c:dLbl>
              <c:idx val="4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Graphik Regular" panose="020B0503030202060203" pitchFamily="34" charset="0"/>
                        <a:ea typeface="+mn-ea"/>
                        <a:cs typeface="+mn-cs"/>
                      </a:defRPr>
                    </a:pPr>
                    <a:fld id="{605D7341-06D1-DD4D-839E-8B6B2BAB340D}" type="CATEGORYNAME">
                      <a:rPr lang="en-US">
                        <a:latin typeface="+mn-lt"/>
                      </a:rPr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[CATEGORY NAME]</a:t>
                    </a:fld>
                    <a:r>
                      <a:rPr lang="en-US" baseline="0"/>
                      <a:t>
</a:t>
                    </a:r>
                    <a:fld id="{3D322C52-CF46-D54C-9799-7F5CD55051B9}" type="PERCENTAGE">
                      <a:rPr lang="en-US" baseline="0"/>
                      <a:pPr>
                        <a:defRPr sz="1600" b="1">
                          <a:latin typeface="Graphik Regular" panose="020B0503030202060203" pitchFamily="34" charset="0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Graphik Regular" panose="020B050303020206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897-6747-A967-8EE60C0AE8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raphik Regular" panose="020B050303020206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Single Family</c:v>
                </c:pt>
                <c:pt idx="1">
                  <c:v>Mobile Homes</c:v>
                </c:pt>
                <c:pt idx="2">
                  <c:v>Multifamily</c:v>
                </c:pt>
                <c:pt idx="3">
                  <c:v>Condos</c:v>
                </c:pt>
                <c:pt idx="4">
                  <c:v>Townhomes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</c:v>
                </c:pt>
                <c:pt idx="1">
                  <c:v>2</c:v>
                </c:pt>
                <c:pt idx="2">
                  <c:v>15</c:v>
                </c:pt>
                <c:pt idx="3">
                  <c:v>10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897-6747-A967-8EE60C0AE81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sz="2800" b="0" i="0">
                <a:solidFill>
                  <a:schemeClr val="tx2"/>
                </a:solidFill>
                <a:latin typeface="+mj-lt"/>
              </a:rPr>
              <a:t>Baby Boomers (55-64)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6011206054275587"/>
          <c:y val="0.17118912095513741"/>
          <c:w val="0.48302245454410664"/>
          <c:h val="0.7245336818161599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Baby Boomers (55-64)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tint val="5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38-EB48-899D-68A2F72A189B}"/>
              </c:ext>
            </c:extLst>
          </c:dPt>
          <c:dPt>
            <c:idx val="1"/>
            <c:bubble3D val="0"/>
            <c:spPr>
              <a:solidFill>
                <a:schemeClr val="accent2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38-EB48-899D-68A2F72A189B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38-EB48-899D-68A2F72A189B}"/>
              </c:ext>
            </c:extLst>
          </c:dPt>
          <c:dPt>
            <c:idx val="3"/>
            <c:bubble3D val="0"/>
            <c:spPr>
              <a:solidFill>
                <a:schemeClr val="accent2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38-EB48-899D-68A2F72A189B}"/>
              </c:ext>
            </c:extLst>
          </c:dPt>
          <c:dPt>
            <c:idx val="4"/>
            <c:bubble3D val="0"/>
            <c:spPr>
              <a:solidFill>
                <a:schemeClr val="accent2">
                  <a:shade val="5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D38-EB48-899D-68A2F72A189B}"/>
              </c:ext>
            </c:extLst>
          </c:dPt>
          <c:dLbls>
            <c:dLbl>
              <c:idx val="0"/>
              <c:layout>
                <c:manualLayout>
                  <c:x val="-0.18919061591374201"/>
                  <c:y val="-0.17310274721650901"/>
                </c:manualLayout>
              </c:layout>
              <c:tx>
                <c:rich>
                  <a:bodyPr/>
                  <a:lstStyle/>
                  <a:p>
                    <a:fld id="{0DCBB9C9-1677-DE45-9632-5518913FEFAC}" type="CATEGORYNAME">
                      <a:rPr lang="en-US">
                        <a:latin typeface="+mn-lt"/>
                      </a:rPr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94C2D498-B956-4D4A-8A75-076BD90AB5C3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D38-EB48-899D-68A2F72A189B}"/>
                </c:ext>
              </c:extLst>
            </c:dLbl>
            <c:dLbl>
              <c:idx val="1"/>
              <c:layout>
                <c:manualLayout>
                  <c:x val="1.46095903332827E-2"/>
                  <c:y val="3.8958907555420599E-2"/>
                </c:manualLayout>
              </c:layout>
              <c:tx>
                <c:rich>
                  <a:bodyPr/>
                  <a:lstStyle/>
                  <a:p>
                    <a:fld id="{5453FBC0-CA78-7F4E-9BBC-5B6664874DD6}" type="CATEGORYNAME">
                      <a:rPr lang="en-US">
                        <a:latin typeface="+mn-lt"/>
                      </a:rPr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7BFA003F-6B66-2541-B51A-C27B1AE2B953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D38-EB48-899D-68A2F72A189B}"/>
                </c:ext>
              </c:extLst>
            </c:dLbl>
            <c:dLbl>
              <c:idx val="2"/>
              <c:layout>
                <c:manualLayout>
                  <c:x val="-2.32066248548627E-2"/>
                  <c:y val="-2.71098012328807E-2"/>
                </c:manualLayout>
              </c:layout>
              <c:tx>
                <c:rich>
                  <a:bodyPr/>
                  <a:lstStyle/>
                  <a:p>
                    <a:fld id="{5CA27300-94AE-254C-A274-6A67C624CD20}" type="CATEGORYNAME">
                      <a:rPr lang="en-US">
                        <a:latin typeface="+mn-lt"/>
                      </a:rPr>
                      <a:pPr/>
                      <a:t>[CATEGORY NAME]</a:t>
                    </a:fld>
                    <a:r>
                      <a:rPr lang="en-US" baseline="0">
                        <a:latin typeface="+mn-lt"/>
                      </a:rPr>
                      <a:t>
</a:t>
                    </a:r>
                    <a:fld id="{D024547F-BB2E-C74F-8A3C-41E6CE6569EA}" type="PERCENTAGE">
                      <a:rPr lang="en-US" baseline="0">
                        <a:latin typeface="+mn-lt"/>
                      </a:rPr>
                      <a:pPr/>
                      <a:t>[PERCENTAGE]</a:t>
                    </a:fld>
                    <a:endParaRPr lang="en-US" baseline="0">
                      <a:latin typeface="+mn-l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D38-EB48-899D-68A2F72A189B}"/>
                </c:ext>
              </c:extLst>
            </c:dLbl>
            <c:dLbl>
              <c:idx val="3"/>
              <c:layout>
                <c:manualLayout>
                  <c:x val="-0.10513217141714799"/>
                  <c:y val="2.42172173830350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D38-EB48-899D-68A2F72A189B}"/>
                </c:ext>
              </c:extLst>
            </c:dLbl>
            <c:dLbl>
              <c:idx val="4"/>
              <c:layout>
                <c:manualLayout>
                  <c:x val="-0.17080004315133601"/>
                  <c:y val="3.7358563060513598E-2"/>
                </c:manualLayout>
              </c:layout>
              <c:tx>
                <c:rich>
                  <a:bodyPr/>
                  <a:lstStyle/>
                  <a:p>
                    <a:fld id="{4FDF9992-770E-F749-A08F-3FB81860FE3A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95F3A3ED-F1B8-BD43-9AF4-CD0FBE67850A}" type="PERCENTAGE">
                      <a:rPr lang="en-US" baseline="0">
                        <a:latin typeface="+mn-lt"/>
                      </a:rPr>
                      <a:pPr/>
                      <a:t>[PERCENTAGE]</a:t>
                    </a:fld>
                    <a:endParaRPr lang="en-US" baseline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0D38-EB48-899D-68A2F72A18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Graphik Regular" panose="020B0503030202060203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Single Family</c:v>
                </c:pt>
                <c:pt idx="1">
                  <c:v>Mobile Homes</c:v>
                </c:pt>
                <c:pt idx="2">
                  <c:v>Multifamily</c:v>
                </c:pt>
                <c:pt idx="3">
                  <c:v>Condos</c:v>
                </c:pt>
                <c:pt idx="4">
                  <c:v>Townhomes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71</c:v>
                </c:pt>
                <c:pt idx="1">
                  <c:v>2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38-EB48-899D-68A2F72A189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0.30058</cdr:x>
      <cdr:y>0.92669</cdr:y>
    </cdr:from>
    <cdr:to>
      <cdr:x>0.77481</cdr:x>
      <cdr:y>0.9759</cdr:y>
    </cdr:to>
    <cdr:sp macro="" textlink="">
      <cdr:nvSpPr>
        <cdr:cNvPr id="2" name="Text Placeholder 3">
          <a:extLst xmlns:a="http://schemas.openxmlformats.org/drawingml/2006/main">
            <a:ext uri="{FF2B5EF4-FFF2-40B4-BE49-F238E27FC236}">
              <a16:creationId xmlns:a16="http://schemas.microsoft.com/office/drawing/2014/main" id="{77E8BABA-BA9B-7040-AD3B-07E820F8985D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2351629" y="4833387"/>
          <a:ext cx="3710199" cy="2566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0" tIns="0" rIns="0" bIns="0" rtlCol="0">
          <a:noAutofit/>
        </a:bodyPr>
        <a:lstStyle xmlns:a="http://schemas.openxmlformats.org/drawingml/2006/main">
          <a:lvl1pPr marL="0" marR="0" indent="0" algn="l" defTabSz="1300460" rtl="0" eaLnBrk="1" fontAlgn="auto" latinLnBrk="0" hangingPunct="1">
            <a:lnSpc>
              <a:spcPct val="110000"/>
            </a:lnSpc>
            <a:spcBef>
              <a:spcPts val="1422"/>
            </a:spcBef>
            <a:spcAft>
              <a:spcPts val="1422"/>
            </a:spcAft>
            <a:buClrTx/>
            <a:buSzTx/>
            <a:buFontTx/>
            <a:buNone/>
            <a:tabLst/>
            <a:defRPr sz="3556" b="1" i="0" kern="1200" baseline="0">
              <a:solidFill>
                <a:schemeClr val="tx2"/>
              </a:solidFill>
              <a:latin typeface="Graphik Semibold" charset="0"/>
              <a:ea typeface="Graphik Semibold" charset="0"/>
              <a:cs typeface="Graphik Semibold" charset="0"/>
            </a:defRPr>
          </a:lvl1pPr>
          <a:lvl2pPr marL="18062" marR="0" indent="0" algn="l" defTabSz="1300460" rtl="0" eaLnBrk="1" fontAlgn="auto" latinLnBrk="0" hangingPunct="1">
            <a:lnSpc>
              <a:spcPct val="110000"/>
            </a:lnSpc>
            <a:spcBef>
              <a:spcPts val="1422"/>
            </a:spcBef>
            <a:spcAft>
              <a:spcPts val="1422"/>
            </a:spcAft>
            <a:buClrTx/>
            <a:buSzTx/>
            <a:buFontTx/>
            <a:buNone/>
            <a:tabLst/>
            <a:defRPr sz="3556" b="0" i="0" kern="1200" baseline="0">
              <a:solidFill>
                <a:schemeClr val="tx1"/>
              </a:solidFill>
              <a:latin typeface="Graphik Light" charset="0"/>
              <a:ea typeface="Graphik Light" charset="0"/>
              <a:cs typeface="Graphik Light" charset="0"/>
            </a:defRPr>
          </a:lvl2pPr>
          <a:lvl3pPr marL="1300460" indent="0" algn="l" defTabSz="1300460" rtl="0" eaLnBrk="1" latinLnBrk="0" hangingPunct="1">
            <a:lnSpc>
              <a:spcPct val="110000"/>
            </a:lnSpc>
            <a:spcBef>
              <a:spcPts val="1422"/>
            </a:spcBef>
            <a:buFontTx/>
            <a:buNone/>
            <a:defRPr sz="1707" b="1" i="0" kern="1200">
              <a:solidFill>
                <a:schemeClr val="tx1"/>
              </a:solidFill>
              <a:latin typeface="Graphik Semibold" charset="0"/>
              <a:ea typeface="Graphik Semibold" charset="0"/>
              <a:cs typeface="Graphik Semibold" charset="0"/>
            </a:defRPr>
          </a:lvl3pPr>
          <a:lvl4pPr marL="1950690" indent="0" algn="l" defTabSz="1300460" rtl="0" eaLnBrk="1" latinLnBrk="0" hangingPunct="1">
            <a:lnSpc>
              <a:spcPct val="110000"/>
            </a:lnSpc>
            <a:spcBef>
              <a:spcPts val="1422"/>
            </a:spcBef>
            <a:buFontTx/>
            <a:buNone/>
            <a:defRPr sz="1707" b="1" i="0" kern="1200">
              <a:solidFill>
                <a:schemeClr val="tx1"/>
              </a:solidFill>
              <a:latin typeface="Graphik Semibold" charset="0"/>
              <a:ea typeface="Graphik Semibold" charset="0"/>
              <a:cs typeface="Graphik Semibold" charset="0"/>
            </a:defRPr>
          </a:lvl4pPr>
          <a:lvl5pPr marL="2600919" indent="0" algn="l" defTabSz="1300460" rtl="0" eaLnBrk="1" latinLnBrk="0" hangingPunct="1">
            <a:lnSpc>
              <a:spcPct val="110000"/>
            </a:lnSpc>
            <a:spcBef>
              <a:spcPts val="1422"/>
            </a:spcBef>
            <a:buFontTx/>
            <a:buNone/>
            <a:defRPr sz="1707" b="1" i="0" kern="1200">
              <a:solidFill>
                <a:schemeClr val="tx1"/>
              </a:solidFill>
              <a:latin typeface="Graphik Semibold" charset="0"/>
              <a:ea typeface="Graphik Semibold" charset="0"/>
              <a:cs typeface="Graphik Semibold" charset="0"/>
            </a:defRPr>
          </a:lvl5pPr>
          <a:lvl6pPr marL="357626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422649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487672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552695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latin typeface="+mn-lt"/>
            </a:rPr>
            <a:t>59% Looking for MMH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0.30003</cdr:x>
      <cdr:y>0.92341</cdr:y>
    </cdr:from>
    <cdr:to>
      <cdr:x>0.7554</cdr:x>
      <cdr:y>0.9757</cdr:y>
    </cdr:to>
    <cdr:sp macro="" textlink="">
      <cdr:nvSpPr>
        <cdr:cNvPr id="2" name="Text Placeholder 3">
          <a:extLst xmlns:a="http://schemas.openxmlformats.org/drawingml/2006/main">
            <a:ext uri="{FF2B5EF4-FFF2-40B4-BE49-F238E27FC236}">
              <a16:creationId xmlns:a16="http://schemas.microsoft.com/office/drawing/2014/main" id="{77E8BABA-BA9B-7040-AD3B-07E820F8985D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2347334" y="4816291"/>
          <a:ext cx="3562646" cy="2727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0" tIns="0" rIns="0" bIns="0" rtlCol="0">
          <a:noAutofit/>
        </a:bodyPr>
        <a:lstStyle xmlns:a="http://schemas.openxmlformats.org/drawingml/2006/main">
          <a:lvl1pPr marL="0" marR="0" indent="0" algn="l" defTabSz="1300460" rtl="0" eaLnBrk="1" fontAlgn="auto" latinLnBrk="0" hangingPunct="1">
            <a:lnSpc>
              <a:spcPct val="110000"/>
            </a:lnSpc>
            <a:spcBef>
              <a:spcPts val="1422"/>
            </a:spcBef>
            <a:spcAft>
              <a:spcPts val="1422"/>
            </a:spcAft>
            <a:buClrTx/>
            <a:buSzTx/>
            <a:buFontTx/>
            <a:buNone/>
            <a:tabLst/>
            <a:defRPr sz="3556" b="1" i="0" kern="1200" baseline="0">
              <a:solidFill>
                <a:schemeClr val="tx2"/>
              </a:solidFill>
              <a:latin typeface="Graphik Semibold" charset="0"/>
              <a:ea typeface="Graphik Semibold" charset="0"/>
              <a:cs typeface="Graphik Semibold" charset="0"/>
            </a:defRPr>
          </a:lvl1pPr>
          <a:lvl2pPr marL="18062" marR="0" indent="0" algn="l" defTabSz="1300460" rtl="0" eaLnBrk="1" fontAlgn="auto" latinLnBrk="0" hangingPunct="1">
            <a:lnSpc>
              <a:spcPct val="110000"/>
            </a:lnSpc>
            <a:spcBef>
              <a:spcPts val="1422"/>
            </a:spcBef>
            <a:spcAft>
              <a:spcPts val="1422"/>
            </a:spcAft>
            <a:buClrTx/>
            <a:buSzTx/>
            <a:buFontTx/>
            <a:buNone/>
            <a:tabLst/>
            <a:defRPr sz="3556" b="0" i="0" kern="1200" baseline="0">
              <a:solidFill>
                <a:schemeClr val="tx1"/>
              </a:solidFill>
              <a:latin typeface="Graphik Light" charset="0"/>
              <a:ea typeface="Graphik Light" charset="0"/>
              <a:cs typeface="Graphik Light" charset="0"/>
            </a:defRPr>
          </a:lvl2pPr>
          <a:lvl3pPr marL="1300460" indent="0" algn="l" defTabSz="1300460" rtl="0" eaLnBrk="1" latinLnBrk="0" hangingPunct="1">
            <a:lnSpc>
              <a:spcPct val="110000"/>
            </a:lnSpc>
            <a:spcBef>
              <a:spcPts val="1422"/>
            </a:spcBef>
            <a:buFontTx/>
            <a:buNone/>
            <a:defRPr sz="1707" b="1" i="0" kern="1200">
              <a:solidFill>
                <a:schemeClr val="tx1"/>
              </a:solidFill>
              <a:latin typeface="Graphik Semibold" charset="0"/>
              <a:ea typeface="Graphik Semibold" charset="0"/>
              <a:cs typeface="Graphik Semibold" charset="0"/>
            </a:defRPr>
          </a:lvl3pPr>
          <a:lvl4pPr marL="1950690" indent="0" algn="l" defTabSz="1300460" rtl="0" eaLnBrk="1" latinLnBrk="0" hangingPunct="1">
            <a:lnSpc>
              <a:spcPct val="110000"/>
            </a:lnSpc>
            <a:spcBef>
              <a:spcPts val="1422"/>
            </a:spcBef>
            <a:buFontTx/>
            <a:buNone/>
            <a:defRPr sz="1707" b="1" i="0" kern="1200">
              <a:solidFill>
                <a:schemeClr val="tx1"/>
              </a:solidFill>
              <a:latin typeface="Graphik Semibold" charset="0"/>
              <a:ea typeface="Graphik Semibold" charset="0"/>
              <a:cs typeface="Graphik Semibold" charset="0"/>
            </a:defRPr>
          </a:lvl4pPr>
          <a:lvl5pPr marL="2600919" indent="0" algn="l" defTabSz="1300460" rtl="0" eaLnBrk="1" latinLnBrk="0" hangingPunct="1">
            <a:lnSpc>
              <a:spcPct val="110000"/>
            </a:lnSpc>
            <a:spcBef>
              <a:spcPts val="1422"/>
            </a:spcBef>
            <a:buFontTx/>
            <a:buNone/>
            <a:defRPr sz="1707" b="1" i="0" kern="1200">
              <a:solidFill>
                <a:schemeClr val="tx1"/>
              </a:solidFill>
              <a:latin typeface="Graphik Semibold" charset="0"/>
              <a:ea typeface="Graphik Semibold" charset="0"/>
              <a:cs typeface="Graphik Semibold" charset="0"/>
            </a:defRPr>
          </a:lvl5pPr>
          <a:lvl6pPr marL="357626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422649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487672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5526954" indent="-325115" algn="l" defTabSz="1300460" rtl="0" eaLnBrk="1" latinLnBrk="0" hangingPunct="1">
            <a:lnSpc>
              <a:spcPct val="90000"/>
            </a:lnSpc>
            <a:spcBef>
              <a:spcPts val="711"/>
            </a:spcBef>
            <a:buFont typeface="Arial" panose="020B0604020202020204" pitchFamily="34" charset="0"/>
            <a:buChar char="•"/>
            <a:defRPr sz="256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latin typeface="+mn-lt"/>
            </a:rPr>
            <a:t>27% Looking for MMH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7B8D0-4616-AD41-B023-65E1F018470E}" type="datetimeFigureOut">
              <a:rPr lang="en-US" smtClean="0"/>
              <a:t>9/7/21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83212-5FE4-4C4D-835C-7279B1799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46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08892-8010-3647-ADBC-68116D1F049E}" type="datetimeFigureOut">
              <a:rPr lang="en-US" smtClean="0"/>
              <a:t>9/7/21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8125" y="473075"/>
            <a:ext cx="5253038" cy="295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37227" y="3976777"/>
            <a:ext cx="5188788" cy="24085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A239F-AC0D-1342-B85F-6889A19C8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7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6764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3530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0295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7062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3825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0591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7355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4122" algn="l" defTabSz="913530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706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40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Shape 11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1" name="Shape 11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Need to get beyond subsidized affordable housing as the only tool for affordable housing</a:t>
            </a:r>
          </a:p>
        </p:txBody>
      </p:sp>
    </p:spTree>
    <p:extLst>
      <p:ext uri="{BB962C8B-B14F-4D97-AF65-F5344CB8AC3E}">
        <p14:creationId xmlns:p14="http://schemas.microsoft.com/office/powerpoint/2010/main" val="1980945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Shape 109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7" name="Shape 10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7514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19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80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84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21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20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14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635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70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73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43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80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Shape 13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6" name="Shape 13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69900">
              <a:lnSpc>
                <a:spcPct val="100000"/>
              </a:lnSpc>
              <a:defRPr sz="20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5554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Shape 13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6" name="Shape 13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69900">
              <a:lnSpc>
                <a:spcPct val="100000"/>
              </a:lnSpc>
              <a:defRPr sz="2000"/>
            </a:lvl1pPr>
          </a:lstStyle>
          <a:p>
            <a:r>
              <a:rPr lang="en-US" sz="6600"/>
              <a:t>Mews: </a:t>
            </a:r>
            <a:r>
              <a:rPr lang="en-US" sz="6600">
                <a:solidFill>
                  <a:schemeClr val="bg1"/>
                </a:solidFill>
                <a:latin typeface="Graphik Regular" panose="020B0503030202060203" pitchFamily="34" charset="0"/>
              </a:rPr>
              <a:t>Buildings with their entries and living areas along a linear pedestrian-only shared space that links two or more ends of a block. `</a:t>
            </a:r>
            <a:endParaRPr sz="6600"/>
          </a:p>
        </p:txBody>
      </p:sp>
    </p:spTree>
    <p:extLst>
      <p:ext uri="{BB962C8B-B14F-4D97-AF65-F5344CB8AC3E}">
        <p14:creationId xmlns:p14="http://schemas.microsoft.com/office/powerpoint/2010/main" val="3472850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Shape 13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6" name="Shape 13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69900">
              <a:lnSpc>
                <a:spcPct val="100000"/>
              </a:lnSpc>
              <a:defRPr sz="2000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05898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Shape 13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6" name="Shape 13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69900">
              <a:lnSpc>
                <a:spcPct val="100000"/>
              </a:lnSpc>
              <a:defRPr sz="2000"/>
            </a:lvl1pPr>
          </a:lstStyle>
          <a:p>
            <a:pPr marL="0" marR="0" lvl="0" indent="0" algn="l" defTabSz="469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000">
                <a:solidFill>
                  <a:schemeClr val="bg1"/>
                </a:solidFill>
                <a:latin typeface="Graphik Regular" panose="020B0503030202060203" pitchFamily="34" charset="0"/>
              </a:rPr>
              <a:t>Pocket </a:t>
            </a:r>
            <a:r>
              <a:rPr lang="en-US" sz="5000" baseline="0">
                <a:solidFill>
                  <a:schemeClr val="bg1"/>
                </a:solidFill>
                <a:latin typeface="Graphik Regular" panose="020B0503030202060203" pitchFamily="34" charset="0"/>
              </a:rPr>
              <a:t>Neighborhood</a:t>
            </a:r>
            <a:r>
              <a:rPr lang="en-US" sz="5000">
                <a:solidFill>
                  <a:schemeClr val="bg1"/>
                </a:solidFill>
                <a:latin typeface="Graphik Regular" panose="020B0503030202060203" pitchFamily="34" charset="0"/>
              </a:rPr>
              <a:t>: A group of 5 to 10 detached, House-Scale Buildings each containing one to four units, arranged to define a shared open space. 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6116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514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99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1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A239F-AC0D-1342-B85F-6889A19C8D0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3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Color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 userDrawn="1"/>
        </p:nvSpPr>
        <p:spPr>
          <a:xfrm>
            <a:off x="0" y="1179576"/>
            <a:ext cx="12185778" cy="53218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0724" y="1581914"/>
            <a:ext cx="6536258" cy="4599431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1200"/>
            </a:lvl1pPr>
            <a:lvl2pPr>
              <a:lnSpc>
                <a:spcPct val="110000"/>
              </a:lnSpc>
              <a:spcBef>
                <a:spcPts val="1000"/>
              </a:spcBef>
              <a:defRPr sz="1200"/>
            </a:lvl2pPr>
            <a:lvl3pPr>
              <a:lnSpc>
                <a:spcPct val="110000"/>
              </a:lnSpc>
              <a:spcBef>
                <a:spcPts val="1000"/>
              </a:spcBef>
              <a:defRPr sz="1200"/>
            </a:lvl3pPr>
            <a:lvl4pPr>
              <a:lnSpc>
                <a:spcPct val="110000"/>
              </a:lnSpc>
              <a:spcBef>
                <a:spcPts val="1000"/>
              </a:spcBef>
              <a:defRPr sz="1200"/>
            </a:lvl4pPr>
            <a:lvl5pPr>
              <a:lnSpc>
                <a:spcPct val="110000"/>
              </a:lnSpc>
              <a:spcBef>
                <a:spcPts val="10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998">
                <a:solidFill>
                  <a:schemeClr val="tx2"/>
                </a:solidFill>
              </a:defRPr>
            </a:lvl1pPr>
          </a:lstStyle>
          <a:p>
            <a:r>
              <a:rPr lang="en-US"/>
              <a:t>Slide title goes here sentence case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585064" y="1581914"/>
            <a:ext cx="4177720" cy="4599431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Aft>
                <a:spcPts val="1000"/>
              </a:spcAft>
              <a:defRPr sz="2400" baseline="0">
                <a:solidFill>
                  <a:schemeClr val="bg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2664"/>
              <a:t>This is second level text. Use the text indent button to change style.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057DD7-12BB-5B4C-B94E-A469265D931F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CF21416D-FFE7-B04C-8285-15D740338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528" userDrawn="1">
          <p15:clr>
            <a:srgbClr val="FBAE40"/>
          </p15:clr>
        </p15:guide>
        <p15:guide id="4" orient="horz" pos="79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Gray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 userDrawn="1"/>
        </p:nvSpPr>
        <p:spPr>
          <a:xfrm>
            <a:off x="0" y="1179576"/>
            <a:ext cx="12185778" cy="5321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207911" y="1581914"/>
            <a:ext cx="6534714" cy="4599431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1200"/>
            </a:lvl1pPr>
            <a:lvl2pPr>
              <a:lnSpc>
                <a:spcPct val="110000"/>
              </a:lnSpc>
              <a:spcBef>
                <a:spcPts val="1000"/>
              </a:spcBef>
              <a:defRPr sz="1200"/>
            </a:lvl2pPr>
            <a:lvl3pPr>
              <a:lnSpc>
                <a:spcPct val="110000"/>
              </a:lnSpc>
              <a:spcBef>
                <a:spcPts val="1000"/>
              </a:spcBef>
              <a:defRPr sz="1200"/>
            </a:lvl3pPr>
            <a:lvl4pPr>
              <a:lnSpc>
                <a:spcPct val="110000"/>
              </a:lnSpc>
              <a:spcBef>
                <a:spcPts val="1000"/>
              </a:spcBef>
              <a:defRPr sz="1200"/>
            </a:lvl4pPr>
            <a:lvl5pPr>
              <a:lnSpc>
                <a:spcPct val="110000"/>
              </a:lnSpc>
              <a:spcBef>
                <a:spcPts val="10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585064" y="1581914"/>
            <a:ext cx="4177720" cy="4599431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aseline="0">
                <a:solidFill>
                  <a:schemeClr val="tx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Graphik Light" charset="0"/>
                <a:ea typeface="Graphik Light" charset="0"/>
                <a:cs typeface="Graphik Light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second level text. Use the text indent button to change style.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D1CCDB-E727-0548-9B74-EC7C7F55A7A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5A4B84C8-529C-FF4B-A428-36EA45A6F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Whit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10724" y="1517904"/>
            <a:ext cx="6536258" cy="4965191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1200"/>
            </a:lvl1pPr>
            <a:lvl2pPr>
              <a:lnSpc>
                <a:spcPct val="110000"/>
              </a:lnSpc>
              <a:spcBef>
                <a:spcPts val="1000"/>
              </a:spcBef>
              <a:defRPr sz="1200"/>
            </a:lvl2pPr>
            <a:lvl3pPr>
              <a:lnSpc>
                <a:spcPct val="110000"/>
              </a:lnSpc>
              <a:spcBef>
                <a:spcPts val="1000"/>
              </a:spcBef>
              <a:defRPr sz="1200"/>
            </a:lvl3pPr>
            <a:lvl4pPr>
              <a:lnSpc>
                <a:spcPct val="110000"/>
              </a:lnSpc>
              <a:spcBef>
                <a:spcPts val="1000"/>
              </a:spcBef>
              <a:defRPr sz="1200"/>
            </a:lvl4pPr>
            <a:lvl5pPr>
              <a:lnSpc>
                <a:spcPct val="110000"/>
              </a:lnSpc>
              <a:spcBef>
                <a:spcPts val="100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585064" y="1517904"/>
            <a:ext cx="4177720" cy="4965191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aseline="0">
                <a:solidFill>
                  <a:schemeClr val="tx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Graphik Light" charset="0"/>
                <a:ea typeface="Graphik Light" charset="0"/>
                <a:cs typeface="Graphik Light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second level text. Use the text indent button to change style.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0A0668-DDB9-9D4D-ADE0-3461A275712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6A0ECD3-88F9-F745-B5D4-35DFC6722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 Whit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>
          <a:xfrm>
            <a:off x="585067" y="374907"/>
            <a:ext cx="11156999" cy="640081"/>
          </a:xfrm>
        </p:spPr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6548283" y="1517904"/>
            <a:ext cx="5193783" cy="4965191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aseline="0">
                <a:solidFill>
                  <a:schemeClr val="tx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Graphik Light" charset="0"/>
                <a:ea typeface="Graphik Light" charset="0"/>
                <a:cs typeface="Graphik Light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second level text. Use the text indent button to change style.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0A0668-DDB9-9D4D-ADE0-3461A275712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69A518E-3E5C-4D44-A868-C574F06EF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08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 Whit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6548283" y="1517904"/>
            <a:ext cx="5193783" cy="4965191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aseline="0">
                <a:solidFill>
                  <a:schemeClr val="tx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tx1"/>
                </a:solidFill>
                <a:latin typeface="Graphik Light" charset="0"/>
                <a:ea typeface="Graphik Light" charset="0"/>
                <a:cs typeface="Graphik Light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second level text. Use the text indent button to change style.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0A0668-DDB9-9D4D-ADE0-3461A275712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1F35E4B9-A83C-FF4E-84C6-70BBDDDEF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15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Column Intro and Images with Grou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/>
          <p:cNvSpPr/>
          <p:nvPr userDrawn="1"/>
        </p:nvSpPr>
        <p:spPr>
          <a:xfrm>
            <a:off x="0" y="1179576"/>
            <a:ext cx="12185778" cy="53218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Picture Placeholder 20"/>
          <p:cNvSpPr>
            <a:spLocks noGrp="1"/>
          </p:cNvSpPr>
          <p:nvPr>
            <p:ph type="pic" sz="quarter" idx="26"/>
          </p:nvPr>
        </p:nvSpPr>
        <p:spPr>
          <a:xfrm>
            <a:off x="3303915" y="4389123"/>
            <a:ext cx="2724202" cy="211226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8" name="Picture Placeholder 20"/>
          <p:cNvSpPr>
            <a:spLocks noGrp="1"/>
          </p:cNvSpPr>
          <p:nvPr>
            <p:ph type="pic" sz="quarter" idx="27"/>
          </p:nvPr>
        </p:nvSpPr>
        <p:spPr>
          <a:xfrm>
            <a:off x="6161168" y="4389123"/>
            <a:ext cx="2724202" cy="211226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Picture Placeholder 20"/>
          <p:cNvSpPr>
            <a:spLocks noGrp="1"/>
          </p:cNvSpPr>
          <p:nvPr>
            <p:ph type="pic" sz="quarter" idx="28"/>
          </p:nvPr>
        </p:nvSpPr>
        <p:spPr>
          <a:xfrm>
            <a:off x="9018421" y="4389123"/>
            <a:ext cx="2724202" cy="211226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3303915" y="1728219"/>
            <a:ext cx="2724202" cy="211226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20"/>
          <p:cNvSpPr>
            <a:spLocks noGrp="1"/>
          </p:cNvSpPr>
          <p:nvPr>
            <p:ph type="pic" sz="quarter" idx="24"/>
          </p:nvPr>
        </p:nvSpPr>
        <p:spPr>
          <a:xfrm>
            <a:off x="6161168" y="1728219"/>
            <a:ext cx="2724202" cy="211226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9018421" y="1728219"/>
            <a:ext cx="2724202" cy="2112264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cxnSp>
        <p:nvCxnSpPr>
          <p:cNvPr id="27" name="Straight Connector 26"/>
          <p:cNvCxnSpPr>
            <a:cxnSpLocks/>
          </p:cNvCxnSpPr>
          <p:nvPr userDrawn="1"/>
        </p:nvCxnSpPr>
        <p:spPr>
          <a:xfrm>
            <a:off x="585063" y="1554481"/>
            <a:ext cx="1115756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 userDrawn="1"/>
        </p:nvCxnSpPr>
        <p:spPr>
          <a:xfrm>
            <a:off x="585063" y="4211020"/>
            <a:ext cx="1115756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585064" y="1728219"/>
            <a:ext cx="2585798" cy="2112264"/>
          </a:xfrm>
        </p:spPr>
        <p:txBody>
          <a:bodyPr>
            <a:noAutofit/>
          </a:bodyPr>
          <a:lstStyle>
            <a:lvl1pPr>
              <a:spcAft>
                <a:spcPts val="400"/>
              </a:spcAft>
              <a:defRPr sz="1200"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from header text to body copy.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585064" y="4389123"/>
            <a:ext cx="2585798" cy="2112264"/>
          </a:xfrm>
        </p:spPr>
        <p:txBody>
          <a:bodyPr>
            <a:noAutofit/>
          </a:bodyPr>
          <a:lstStyle>
            <a:lvl1pPr>
              <a:spcAft>
                <a:spcPts val="400"/>
              </a:spcAft>
              <a:defRPr sz="1200"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from header text to body copy.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5BDB3-B899-5B47-9BD4-16C565DDDCF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66D3393F-2C58-7B46-8741-0A9CDC38B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Intro and Images with Grou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/>
          <p:cNvSpPr/>
          <p:nvPr userDrawn="1"/>
        </p:nvSpPr>
        <p:spPr>
          <a:xfrm>
            <a:off x="0" y="1362459"/>
            <a:ext cx="12185778" cy="51389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Picture Placeholder 20"/>
          <p:cNvSpPr>
            <a:spLocks noGrp="1"/>
          </p:cNvSpPr>
          <p:nvPr>
            <p:ph type="pic" sz="quarter" idx="26"/>
          </p:nvPr>
        </p:nvSpPr>
        <p:spPr>
          <a:xfrm>
            <a:off x="3147110" y="4482817"/>
            <a:ext cx="2724202" cy="2016457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3147110" y="1915465"/>
            <a:ext cx="2724202" cy="2016457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601948" y="1737360"/>
            <a:ext cx="526936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601948" y="4304712"/>
            <a:ext cx="526936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601949" y="1915466"/>
            <a:ext cx="2412110" cy="2051701"/>
          </a:xfrm>
        </p:spPr>
        <p:txBody>
          <a:bodyPr>
            <a:noAutofit/>
          </a:bodyPr>
          <a:lstStyle>
            <a:lvl1pPr>
              <a:spcAft>
                <a:spcPts val="400"/>
              </a:spcAft>
              <a:defRPr sz="1200"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from header text to body copy.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601949" y="4447574"/>
            <a:ext cx="2412110" cy="2051701"/>
          </a:xfrm>
        </p:spPr>
        <p:txBody>
          <a:bodyPr>
            <a:noAutofit/>
          </a:bodyPr>
          <a:lstStyle>
            <a:lvl1pPr>
              <a:spcAft>
                <a:spcPts val="400"/>
              </a:spcAft>
              <a:defRPr sz="1200"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from header text to body copy.</a:t>
            </a:r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31"/>
          </p:nvPr>
        </p:nvSpPr>
        <p:spPr>
          <a:xfrm>
            <a:off x="9018421" y="4482817"/>
            <a:ext cx="2724202" cy="2016457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32"/>
          </p:nvPr>
        </p:nvSpPr>
        <p:spPr>
          <a:xfrm>
            <a:off x="9018421" y="1915465"/>
            <a:ext cx="2724202" cy="2016457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473261" y="1737360"/>
            <a:ext cx="526936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6473261" y="4304712"/>
            <a:ext cx="5269364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2"/>
          <p:cNvSpPr>
            <a:spLocks noGrp="1"/>
          </p:cNvSpPr>
          <p:nvPr>
            <p:ph type="body" sz="quarter" idx="33" hasCustomPrompt="1"/>
          </p:nvPr>
        </p:nvSpPr>
        <p:spPr>
          <a:xfrm>
            <a:off x="6473260" y="1915466"/>
            <a:ext cx="2412110" cy="2051701"/>
          </a:xfrm>
        </p:spPr>
        <p:txBody>
          <a:bodyPr>
            <a:noAutofit/>
          </a:bodyPr>
          <a:lstStyle>
            <a:lvl1pPr>
              <a:spcAft>
                <a:spcPts val="400"/>
              </a:spcAft>
              <a:defRPr sz="1200"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from header text to body copy.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34" hasCustomPrompt="1"/>
          </p:nvPr>
        </p:nvSpPr>
        <p:spPr>
          <a:xfrm>
            <a:off x="6473260" y="4447574"/>
            <a:ext cx="2412110" cy="2051701"/>
          </a:xfrm>
        </p:spPr>
        <p:txBody>
          <a:bodyPr>
            <a:noAutofit/>
          </a:bodyPr>
          <a:lstStyle>
            <a:lvl1pPr>
              <a:spcAft>
                <a:spcPts val="400"/>
              </a:spcAft>
              <a:defRPr sz="1200"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from header text to body copy.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6CC78-E96A-A346-BDCB-124F3C934A85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33B6DE13-0D32-934D-BDCA-27153661A7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Image with Annot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/>
          <p:cNvSpPr/>
          <p:nvPr userDrawn="1"/>
        </p:nvSpPr>
        <p:spPr>
          <a:xfrm>
            <a:off x="9015887" y="1429133"/>
            <a:ext cx="3172940" cy="507492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/>
          <p:cNvSpPr/>
          <p:nvPr userDrawn="1"/>
        </p:nvSpPr>
        <p:spPr>
          <a:xfrm>
            <a:off x="6159904" y="1429133"/>
            <a:ext cx="2724202" cy="50749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6159899" y="1429133"/>
            <a:ext cx="2724209" cy="50749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9944013" y="1928719"/>
            <a:ext cx="1798612" cy="960255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tabLst/>
              <a:defRPr sz="1200" b="0" i="0" baseline="0">
                <a:solidFill>
                  <a:schemeClr val="tx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3" y="1429133"/>
            <a:ext cx="6028117" cy="50749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9944013" y="3028650"/>
            <a:ext cx="1798612" cy="960255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tabLst/>
              <a:defRPr sz="1200" b="0" i="0" baseline="0">
                <a:solidFill>
                  <a:schemeClr val="tx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sz="quarter" idx="31" hasCustomPrompt="1"/>
          </p:nvPr>
        </p:nvSpPr>
        <p:spPr>
          <a:xfrm>
            <a:off x="9944013" y="4128581"/>
            <a:ext cx="1798612" cy="960255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tabLst/>
              <a:defRPr sz="1200" b="0" i="0" baseline="0">
                <a:solidFill>
                  <a:schemeClr val="tx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758629" y="1928816"/>
            <a:ext cx="4659687" cy="4259262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aseline="0">
                <a:solidFill>
                  <a:schemeClr val="bg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499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3196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0" marR="0" lvl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3196" b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rPr>
              <a:t>This is second level text. Use the text indent button to change style.</a:t>
            </a:r>
          </a:p>
          <a:p>
            <a:pPr lvl="0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873DFD-FC25-0041-9931-D95D4515C3D8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6BA92393-9357-8E4F-A359-2F4DE2DB9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arge full height image and color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250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6157372" y="3"/>
            <a:ext cx="6031453" cy="6504048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>
          <a:xfrm>
            <a:off x="585065" y="374903"/>
            <a:ext cx="5443061" cy="1312494"/>
          </a:xfrm>
        </p:spPr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DEBE29-2DB8-AC40-8AAD-C49C418D1450}"/>
              </a:ext>
            </a:extLst>
          </p:cNvPr>
          <p:cNvSpPr/>
          <p:nvPr userDrawn="1"/>
        </p:nvSpPr>
        <p:spPr>
          <a:xfrm>
            <a:off x="2" y="1429132"/>
            <a:ext cx="6028117" cy="50749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5B3AB15-5BC3-9B48-B0B0-F727A8640F6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8628" y="1928815"/>
            <a:ext cx="4659687" cy="4259262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Aft>
                <a:spcPts val="1000"/>
              </a:spcAft>
              <a:defRPr sz="2400" baseline="0">
                <a:solidFill>
                  <a:schemeClr val="bg2"/>
                </a:solidFill>
              </a:defRPr>
            </a:lvl1pPr>
            <a:lvl2pPr marL="12697" marR="0" indent="0" algn="l" defTabSz="914170" rtl="0" eaLnBrk="1" fontAlgn="auto" latinLnBrk="0" hangingPunct="1">
              <a:lnSpc>
                <a:spcPct val="110000"/>
              </a:lnSpc>
              <a:spcBef>
                <a:spcPts val="499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7" marR="0" lvl="1" indent="0" algn="l" defTabSz="914170" rtl="0" eaLnBrk="1" fontAlgn="auto" latinLnBrk="0" hangingPunct="1">
              <a:lnSpc>
                <a:spcPct val="110000"/>
              </a:lnSpc>
              <a:spcBef>
                <a:spcPts val="499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sz="2400" b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rPr>
              <a:t>This is second level text. Use the text indent button to change style.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DC637D-8DA6-CC44-B85D-4A0010C79FC5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4765DBD-997F-7D41-A02E-EA05EFDB8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52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/>
          <p:cNvSpPr/>
          <p:nvPr userDrawn="1"/>
        </p:nvSpPr>
        <p:spPr>
          <a:xfrm>
            <a:off x="0" y="1362459"/>
            <a:ext cx="12185778" cy="513892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161168" y="4030532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018413" y="4030532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446651" y="4030532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Picture Placeholder 20"/>
          <p:cNvSpPr>
            <a:spLocks noGrp="1"/>
          </p:cNvSpPr>
          <p:nvPr>
            <p:ph type="pic" sz="quarter" idx="26"/>
          </p:nvPr>
        </p:nvSpPr>
        <p:spPr>
          <a:xfrm>
            <a:off x="3303896" y="4030532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6161168" y="1561651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9018413" y="1561651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9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446651" y="1561651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20"/>
          <p:cNvSpPr>
            <a:spLocks noGrp="1"/>
          </p:cNvSpPr>
          <p:nvPr>
            <p:ph type="pic" sz="quarter" idx="24"/>
          </p:nvPr>
        </p:nvSpPr>
        <p:spPr>
          <a:xfrm>
            <a:off x="3303896" y="1561651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61163" y="5868477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9018418" y="5868477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6161163" y="3399598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018418" y="3399598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446644" y="5868477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3303899" y="5868477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446644" y="3399598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3303899" y="3399598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solidFill>
                  <a:schemeClr val="bg2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1559E-5777-AD4C-916B-2ECE1B235CB6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9B8E4268-CD56-2542-A922-D6C774B230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s with Caption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299591" y="389801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156838" y="389801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585075" y="389801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Picture Placeholder 20"/>
          <p:cNvSpPr>
            <a:spLocks noGrp="1"/>
          </p:cNvSpPr>
          <p:nvPr>
            <p:ph type="pic" sz="quarter" idx="26"/>
          </p:nvPr>
        </p:nvSpPr>
        <p:spPr>
          <a:xfrm>
            <a:off x="3442319" y="389801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6299591" y="142913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9156838" y="142913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9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585075" y="142913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20"/>
          <p:cNvSpPr>
            <a:spLocks noGrp="1"/>
          </p:cNvSpPr>
          <p:nvPr>
            <p:ph type="pic" sz="quarter" idx="24"/>
          </p:nvPr>
        </p:nvSpPr>
        <p:spPr>
          <a:xfrm>
            <a:off x="3442319" y="1429130"/>
            <a:ext cx="2585781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299582" y="5735957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9156835" y="5735957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6299582" y="3267075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156835" y="3267075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27" hasCustomPrompt="1"/>
          </p:nvPr>
        </p:nvSpPr>
        <p:spPr>
          <a:xfrm>
            <a:off x="585063" y="5735957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sz="quarter" idx="28" hasCustomPrompt="1"/>
          </p:nvPr>
        </p:nvSpPr>
        <p:spPr>
          <a:xfrm>
            <a:off x="3442319" y="5735957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29" hasCustomPrompt="1"/>
          </p:nvPr>
        </p:nvSpPr>
        <p:spPr>
          <a:xfrm>
            <a:off x="585063" y="3267075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30" hasCustomPrompt="1"/>
          </p:nvPr>
        </p:nvSpPr>
        <p:spPr>
          <a:xfrm>
            <a:off x="3442319" y="3267075"/>
            <a:ext cx="2585780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6D7581-DBF6-6D4E-9F27-6C5B8E3E78C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C9857D82-0E13-3E44-ABAC-295F4BB3D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Large, 4 Small Imag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6161168" y="1429130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9018413" y="1429130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161168" y="3898010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9018413" y="3898010"/>
            <a:ext cx="2724202" cy="18288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2" y="1429132"/>
            <a:ext cx="6028125" cy="429768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585064" y="5735957"/>
            <a:ext cx="5442604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61163" y="5735957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9018418" y="5735957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6161163" y="3267075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9018418" y="3267075"/>
            <a:ext cx="2724201" cy="438912"/>
          </a:xfrm>
        </p:spPr>
        <p:txBody>
          <a:bodyPr tIns="4572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defRPr sz="1200" b="0" i="1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Insert photo caption here that may run onto two lines.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9CBA8-336C-EA46-9753-A20D38E6FC75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D0BF31D5-5303-D048-8190-48483B989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exible Image Grid No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2" y="1429133"/>
            <a:ext cx="6028125" cy="50749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9013355" y="1429133"/>
            <a:ext cx="3174674" cy="50749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6157374" y="1429130"/>
            <a:ext cx="2726734" cy="247281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6157374" y="4031230"/>
            <a:ext cx="2726734" cy="247281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1632D8-26F5-D747-A6DD-AED8953B3F9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85065" y="6626696"/>
            <a:ext cx="4112275" cy="113555"/>
          </a:xfrm>
        </p:spPr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6ACDC5AE-6229-0841-974D-A2556CFB1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r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2" y="1429133"/>
            <a:ext cx="6028125" cy="50749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6157374" y="1429133"/>
            <a:ext cx="6028125" cy="50749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ACD55D-D200-7247-BCC0-181927FCCA5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0041943-8AD8-8A46-8C4B-A7890E3F8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72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rge full height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2" y="2"/>
            <a:ext cx="6028125" cy="650405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6157374" y="2"/>
            <a:ext cx="6028125" cy="650405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02A684-B032-1E40-8DC6-FDA63A1593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B233F8E-6B88-1A4D-ABE3-E737C1EA70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60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image with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0" y="1429133"/>
            <a:ext cx="12188825" cy="50749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DC74CE9-9C5F-BB40-A48F-DC218E458E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A3302C8-B2E3-EA42-8C6C-0C4823356E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70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 with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12188825" cy="650405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04AF34-09D4-FA44-B195-C19A58DAFA6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CF60A1E-1318-BE4D-8CFF-8B20A3E1A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64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 without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12188825" cy="650405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D8013B-E888-3D41-B95A-C87D931E465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90CCA-060D-2046-871F-7751273E4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39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ndard Slide Whit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/>
          <p:cNvSpPr/>
          <p:nvPr userDrawn="1"/>
        </p:nvSpPr>
        <p:spPr>
          <a:xfrm>
            <a:off x="274251" y="18288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399934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 userDrawn="1"/>
        </p:nvSpPr>
        <p:spPr>
          <a:xfrm>
            <a:off x="2351928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 userDrawn="1"/>
        </p:nvSpPr>
        <p:spPr>
          <a:xfrm>
            <a:off x="3303922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4255916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5207911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6159904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7111899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8063892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 userDrawn="1"/>
        </p:nvSpPr>
        <p:spPr>
          <a:xfrm>
            <a:off x="9015887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 userDrawn="1"/>
        </p:nvSpPr>
        <p:spPr>
          <a:xfrm>
            <a:off x="9967880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/>
          <p:cNvSpPr/>
          <p:nvPr userDrawn="1"/>
        </p:nvSpPr>
        <p:spPr>
          <a:xfrm>
            <a:off x="10919879" y="142913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 userDrawn="1"/>
        </p:nvSpPr>
        <p:spPr>
          <a:xfrm>
            <a:off x="585066" y="1429134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/>
          <p:cNvSpPr/>
          <p:nvPr userDrawn="1"/>
        </p:nvSpPr>
        <p:spPr>
          <a:xfrm flipH="1">
            <a:off x="2" y="1429134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 userDrawn="1"/>
        </p:nvSpPr>
        <p:spPr>
          <a:xfrm>
            <a:off x="1399934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 userDrawn="1"/>
        </p:nvSpPr>
        <p:spPr>
          <a:xfrm>
            <a:off x="2351928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 userDrawn="1"/>
        </p:nvSpPr>
        <p:spPr>
          <a:xfrm>
            <a:off x="3303922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/>
          <p:cNvSpPr/>
          <p:nvPr userDrawn="1"/>
        </p:nvSpPr>
        <p:spPr>
          <a:xfrm>
            <a:off x="4255916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/>
          <p:cNvSpPr/>
          <p:nvPr userDrawn="1"/>
        </p:nvSpPr>
        <p:spPr>
          <a:xfrm>
            <a:off x="5207911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/>
          <p:cNvSpPr/>
          <p:nvPr userDrawn="1"/>
        </p:nvSpPr>
        <p:spPr>
          <a:xfrm>
            <a:off x="6159904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/>
          <p:cNvSpPr/>
          <p:nvPr userDrawn="1"/>
        </p:nvSpPr>
        <p:spPr>
          <a:xfrm>
            <a:off x="7111899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/>
          <p:cNvSpPr/>
          <p:nvPr userDrawn="1"/>
        </p:nvSpPr>
        <p:spPr>
          <a:xfrm>
            <a:off x="8063892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/>
          <p:cNvSpPr/>
          <p:nvPr userDrawn="1"/>
        </p:nvSpPr>
        <p:spPr>
          <a:xfrm>
            <a:off x="9015887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/>
          <p:cNvSpPr/>
          <p:nvPr userDrawn="1"/>
        </p:nvSpPr>
        <p:spPr>
          <a:xfrm>
            <a:off x="9967880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/>
          <p:cNvSpPr/>
          <p:nvPr userDrawn="1"/>
        </p:nvSpPr>
        <p:spPr>
          <a:xfrm>
            <a:off x="10919879" y="207965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 29"/>
          <p:cNvSpPr/>
          <p:nvPr userDrawn="1"/>
        </p:nvSpPr>
        <p:spPr>
          <a:xfrm>
            <a:off x="585066" y="2079657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/>
          <p:cNvSpPr/>
          <p:nvPr userDrawn="1"/>
        </p:nvSpPr>
        <p:spPr>
          <a:xfrm flipH="1">
            <a:off x="2" y="2079657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/>
          <p:cNvSpPr/>
          <p:nvPr userDrawn="1"/>
        </p:nvSpPr>
        <p:spPr>
          <a:xfrm>
            <a:off x="1399934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/>
          <p:cNvSpPr/>
          <p:nvPr userDrawn="1"/>
        </p:nvSpPr>
        <p:spPr>
          <a:xfrm>
            <a:off x="2351928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/>
          <p:cNvSpPr/>
          <p:nvPr userDrawn="1"/>
        </p:nvSpPr>
        <p:spPr>
          <a:xfrm>
            <a:off x="3303922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/>
          <p:cNvSpPr/>
          <p:nvPr userDrawn="1"/>
        </p:nvSpPr>
        <p:spPr>
          <a:xfrm>
            <a:off x="4255916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/>
          <p:cNvSpPr/>
          <p:nvPr userDrawn="1"/>
        </p:nvSpPr>
        <p:spPr>
          <a:xfrm>
            <a:off x="5207911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/>
          <p:cNvSpPr/>
          <p:nvPr userDrawn="1"/>
        </p:nvSpPr>
        <p:spPr>
          <a:xfrm>
            <a:off x="6159904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/>
          <p:cNvSpPr/>
          <p:nvPr userDrawn="1"/>
        </p:nvSpPr>
        <p:spPr>
          <a:xfrm>
            <a:off x="7111899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ectangle 38"/>
          <p:cNvSpPr/>
          <p:nvPr userDrawn="1"/>
        </p:nvSpPr>
        <p:spPr>
          <a:xfrm>
            <a:off x="8063892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/>
          <p:cNvSpPr/>
          <p:nvPr userDrawn="1"/>
        </p:nvSpPr>
        <p:spPr>
          <a:xfrm>
            <a:off x="9015887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/>
          <p:cNvSpPr/>
          <p:nvPr userDrawn="1"/>
        </p:nvSpPr>
        <p:spPr>
          <a:xfrm>
            <a:off x="9967880" y="273018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/>
          <p:cNvSpPr/>
          <p:nvPr userDrawn="1"/>
        </p:nvSpPr>
        <p:spPr>
          <a:xfrm>
            <a:off x="10919879" y="2730182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 userDrawn="1"/>
        </p:nvSpPr>
        <p:spPr>
          <a:xfrm>
            <a:off x="585066" y="2730180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 43"/>
          <p:cNvSpPr/>
          <p:nvPr userDrawn="1"/>
        </p:nvSpPr>
        <p:spPr>
          <a:xfrm flipH="1">
            <a:off x="2" y="2730180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/>
          <p:cNvSpPr/>
          <p:nvPr userDrawn="1"/>
        </p:nvSpPr>
        <p:spPr>
          <a:xfrm>
            <a:off x="1399934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Rectangle 45"/>
          <p:cNvSpPr/>
          <p:nvPr userDrawn="1"/>
        </p:nvSpPr>
        <p:spPr>
          <a:xfrm>
            <a:off x="2351928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/>
          <p:cNvSpPr/>
          <p:nvPr userDrawn="1"/>
        </p:nvSpPr>
        <p:spPr>
          <a:xfrm>
            <a:off x="3303922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Rectangle 47"/>
          <p:cNvSpPr/>
          <p:nvPr userDrawn="1"/>
        </p:nvSpPr>
        <p:spPr>
          <a:xfrm>
            <a:off x="4255916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Rectangle 48"/>
          <p:cNvSpPr/>
          <p:nvPr userDrawn="1"/>
        </p:nvSpPr>
        <p:spPr>
          <a:xfrm>
            <a:off x="5207911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Rectangle 49"/>
          <p:cNvSpPr/>
          <p:nvPr userDrawn="1"/>
        </p:nvSpPr>
        <p:spPr>
          <a:xfrm>
            <a:off x="6159904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/>
          <p:cNvSpPr/>
          <p:nvPr userDrawn="1"/>
        </p:nvSpPr>
        <p:spPr>
          <a:xfrm>
            <a:off x="7111899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/>
          <p:cNvSpPr/>
          <p:nvPr userDrawn="1"/>
        </p:nvSpPr>
        <p:spPr>
          <a:xfrm>
            <a:off x="8063892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Rectangle 52"/>
          <p:cNvSpPr/>
          <p:nvPr userDrawn="1"/>
        </p:nvSpPr>
        <p:spPr>
          <a:xfrm>
            <a:off x="9015887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Rectangle 53"/>
          <p:cNvSpPr/>
          <p:nvPr userDrawn="1"/>
        </p:nvSpPr>
        <p:spPr>
          <a:xfrm>
            <a:off x="9967880" y="338070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Rectangle 54"/>
          <p:cNvSpPr/>
          <p:nvPr userDrawn="1"/>
        </p:nvSpPr>
        <p:spPr>
          <a:xfrm>
            <a:off x="10919879" y="3380706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Rectangle 55"/>
          <p:cNvSpPr/>
          <p:nvPr userDrawn="1"/>
        </p:nvSpPr>
        <p:spPr>
          <a:xfrm>
            <a:off x="585066" y="3380707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/>
          <p:cNvSpPr/>
          <p:nvPr userDrawn="1"/>
        </p:nvSpPr>
        <p:spPr>
          <a:xfrm flipH="1">
            <a:off x="2" y="3380707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Rectangle 57"/>
          <p:cNvSpPr/>
          <p:nvPr userDrawn="1"/>
        </p:nvSpPr>
        <p:spPr>
          <a:xfrm>
            <a:off x="1399934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Rectangle 58"/>
          <p:cNvSpPr/>
          <p:nvPr userDrawn="1"/>
        </p:nvSpPr>
        <p:spPr>
          <a:xfrm>
            <a:off x="2351928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Rectangle 59"/>
          <p:cNvSpPr/>
          <p:nvPr userDrawn="1"/>
        </p:nvSpPr>
        <p:spPr>
          <a:xfrm>
            <a:off x="3303922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Rectangle 60"/>
          <p:cNvSpPr/>
          <p:nvPr userDrawn="1"/>
        </p:nvSpPr>
        <p:spPr>
          <a:xfrm>
            <a:off x="4255916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Rectangle 61"/>
          <p:cNvSpPr/>
          <p:nvPr userDrawn="1"/>
        </p:nvSpPr>
        <p:spPr>
          <a:xfrm>
            <a:off x="5207911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Rectangle 62"/>
          <p:cNvSpPr/>
          <p:nvPr userDrawn="1"/>
        </p:nvSpPr>
        <p:spPr>
          <a:xfrm>
            <a:off x="6159904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Rectangle 63"/>
          <p:cNvSpPr/>
          <p:nvPr userDrawn="1"/>
        </p:nvSpPr>
        <p:spPr>
          <a:xfrm>
            <a:off x="7111899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Rectangle 64"/>
          <p:cNvSpPr/>
          <p:nvPr userDrawn="1"/>
        </p:nvSpPr>
        <p:spPr>
          <a:xfrm>
            <a:off x="8063892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6" name="Rectangle 65"/>
          <p:cNvSpPr/>
          <p:nvPr userDrawn="1"/>
        </p:nvSpPr>
        <p:spPr>
          <a:xfrm>
            <a:off x="9015887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Rectangle 66"/>
          <p:cNvSpPr/>
          <p:nvPr userDrawn="1"/>
        </p:nvSpPr>
        <p:spPr>
          <a:xfrm>
            <a:off x="9967880" y="403122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8" name="Rectangle 67"/>
          <p:cNvSpPr/>
          <p:nvPr userDrawn="1"/>
        </p:nvSpPr>
        <p:spPr>
          <a:xfrm>
            <a:off x="10919879" y="4031230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Rectangle 68"/>
          <p:cNvSpPr/>
          <p:nvPr userDrawn="1"/>
        </p:nvSpPr>
        <p:spPr>
          <a:xfrm>
            <a:off x="585066" y="4031229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0" name="Rectangle 69"/>
          <p:cNvSpPr/>
          <p:nvPr userDrawn="1"/>
        </p:nvSpPr>
        <p:spPr>
          <a:xfrm flipH="1">
            <a:off x="2" y="4031229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1" name="Rectangle 70"/>
          <p:cNvSpPr/>
          <p:nvPr userDrawn="1"/>
        </p:nvSpPr>
        <p:spPr>
          <a:xfrm>
            <a:off x="1399934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Rectangle 71"/>
          <p:cNvSpPr/>
          <p:nvPr userDrawn="1"/>
        </p:nvSpPr>
        <p:spPr>
          <a:xfrm>
            <a:off x="2351928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 72"/>
          <p:cNvSpPr/>
          <p:nvPr userDrawn="1"/>
        </p:nvSpPr>
        <p:spPr>
          <a:xfrm>
            <a:off x="3303922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Rectangle 73"/>
          <p:cNvSpPr/>
          <p:nvPr userDrawn="1"/>
        </p:nvSpPr>
        <p:spPr>
          <a:xfrm>
            <a:off x="4255916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Rectangle 74"/>
          <p:cNvSpPr/>
          <p:nvPr userDrawn="1"/>
        </p:nvSpPr>
        <p:spPr>
          <a:xfrm>
            <a:off x="5207911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Rectangle 75"/>
          <p:cNvSpPr/>
          <p:nvPr userDrawn="1"/>
        </p:nvSpPr>
        <p:spPr>
          <a:xfrm>
            <a:off x="6159904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/>
          <p:cNvSpPr/>
          <p:nvPr userDrawn="1"/>
        </p:nvSpPr>
        <p:spPr>
          <a:xfrm>
            <a:off x="7111899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Rectangle 77"/>
          <p:cNvSpPr/>
          <p:nvPr userDrawn="1"/>
        </p:nvSpPr>
        <p:spPr>
          <a:xfrm>
            <a:off x="8063892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/>
          <p:cNvSpPr/>
          <p:nvPr userDrawn="1"/>
        </p:nvSpPr>
        <p:spPr>
          <a:xfrm>
            <a:off x="9015887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Rectangle 79"/>
          <p:cNvSpPr/>
          <p:nvPr userDrawn="1"/>
        </p:nvSpPr>
        <p:spPr>
          <a:xfrm>
            <a:off x="9967880" y="4681749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Rectangle 80"/>
          <p:cNvSpPr/>
          <p:nvPr userDrawn="1"/>
        </p:nvSpPr>
        <p:spPr>
          <a:xfrm>
            <a:off x="10919879" y="468175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Rectangle 81"/>
          <p:cNvSpPr/>
          <p:nvPr userDrawn="1"/>
        </p:nvSpPr>
        <p:spPr>
          <a:xfrm>
            <a:off x="585066" y="4681749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82"/>
          <p:cNvSpPr/>
          <p:nvPr userDrawn="1"/>
        </p:nvSpPr>
        <p:spPr>
          <a:xfrm flipH="1">
            <a:off x="2" y="4681749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Rectangle 83"/>
          <p:cNvSpPr/>
          <p:nvPr userDrawn="1"/>
        </p:nvSpPr>
        <p:spPr>
          <a:xfrm>
            <a:off x="1399934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Rectangle 84"/>
          <p:cNvSpPr/>
          <p:nvPr userDrawn="1"/>
        </p:nvSpPr>
        <p:spPr>
          <a:xfrm>
            <a:off x="2351928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Rectangle 85"/>
          <p:cNvSpPr/>
          <p:nvPr userDrawn="1"/>
        </p:nvSpPr>
        <p:spPr>
          <a:xfrm>
            <a:off x="3303922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Rectangle 86"/>
          <p:cNvSpPr/>
          <p:nvPr userDrawn="1"/>
        </p:nvSpPr>
        <p:spPr>
          <a:xfrm>
            <a:off x="4255916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Rectangle 87"/>
          <p:cNvSpPr/>
          <p:nvPr userDrawn="1"/>
        </p:nvSpPr>
        <p:spPr>
          <a:xfrm>
            <a:off x="5207911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Rectangle 88"/>
          <p:cNvSpPr/>
          <p:nvPr userDrawn="1"/>
        </p:nvSpPr>
        <p:spPr>
          <a:xfrm>
            <a:off x="6159904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Rectangle 89"/>
          <p:cNvSpPr/>
          <p:nvPr userDrawn="1"/>
        </p:nvSpPr>
        <p:spPr>
          <a:xfrm>
            <a:off x="7111899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1" name="Rectangle 90"/>
          <p:cNvSpPr/>
          <p:nvPr userDrawn="1"/>
        </p:nvSpPr>
        <p:spPr>
          <a:xfrm>
            <a:off x="8063892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2" name="Rectangle 91"/>
          <p:cNvSpPr/>
          <p:nvPr userDrawn="1"/>
        </p:nvSpPr>
        <p:spPr>
          <a:xfrm>
            <a:off x="9015887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Rectangle 92"/>
          <p:cNvSpPr/>
          <p:nvPr userDrawn="1"/>
        </p:nvSpPr>
        <p:spPr>
          <a:xfrm>
            <a:off x="9967880" y="5332281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4" name="Rectangle 93"/>
          <p:cNvSpPr/>
          <p:nvPr userDrawn="1"/>
        </p:nvSpPr>
        <p:spPr>
          <a:xfrm>
            <a:off x="10919879" y="5332277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Rectangle 94"/>
          <p:cNvSpPr/>
          <p:nvPr userDrawn="1"/>
        </p:nvSpPr>
        <p:spPr>
          <a:xfrm>
            <a:off x="585066" y="5332281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Rectangle 95"/>
          <p:cNvSpPr/>
          <p:nvPr userDrawn="1"/>
        </p:nvSpPr>
        <p:spPr>
          <a:xfrm flipH="1">
            <a:off x="2" y="5332281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7" name="Rectangle 96"/>
          <p:cNvSpPr/>
          <p:nvPr userDrawn="1"/>
        </p:nvSpPr>
        <p:spPr>
          <a:xfrm>
            <a:off x="1399934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8" name="Rectangle 97"/>
          <p:cNvSpPr/>
          <p:nvPr userDrawn="1"/>
        </p:nvSpPr>
        <p:spPr>
          <a:xfrm>
            <a:off x="2351928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9" name="Rectangle 98"/>
          <p:cNvSpPr/>
          <p:nvPr userDrawn="1"/>
        </p:nvSpPr>
        <p:spPr>
          <a:xfrm>
            <a:off x="3303922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0" name="Rectangle 99"/>
          <p:cNvSpPr/>
          <p:nvPr userDrawn="1"/>
        </p:nvSpPr>
        <p:spPr>
          <a:xfrm>
            <a:off x="4255916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1" name="Rectangle 100"/>
          <p:cNvSpPr/>
          <p:nvPr userDrawn="1"/>
        </p:nvSpPr>
        <p:spPr>
          <a:xfrm>
            <a:off x="5207911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2" name="Rectangle 101"/>
          <p:cNvSpPr/>
          <p:nvPr userDrawn="1"/>
        </p:nvSpPr>
        <p:spPr>
          <a:xfrm>
            <a:off x="6159904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3" name="Rectangle 102"/>
          <p:cNvSpPr/>
          <p:nvPr userDrawn="1"/>
        </p:nvSpPr>
        <p:spPr>
          <a:xfrm>
            <a:off x="7111899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4" name="Rectangle 103"/>
          <p:cNvSpPr/>
          <p:nvPr userDrawn="1"/>
        </p:nvSpPr>
        <p:spPr>
          <a:xfrm>
            <a:off x="8063892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5" name="Rectangle 104"/>
          <p:cNvSpPr/>
          <p:nvPr userDrawn="1"/>
        </p:nvSpPr>
        <p:spPr>
          <a:xfrm>
            <a:off x="9015887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6" name="Rectangle 105"/>
          <p:cNvSpPr/>
          <p:nvPr userDrawn="1"/>
        </p:nvSpPr>
        <p:spPr>
          <a:xfrm>
            <a:off x="9967880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7" name="Rectangle 106"/>
          <p:cNvSpPr/>
          <p:nvPr userDrawn="1"/>
        </p:nvSpPr>
        <p:spPr>
          <a:xfrm>
            <a:off x="10919879" y="5982804"/>
            <a:ext cx="822746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8" name="Rectangle 107"/>
          <p:cNvSpPr/>
          <p:nvPr userDrawn="1"/>
        </p:nvSpPr>
        <p:spPr>
          <a:xfrm>
            <a:off x="585066" y="5982804"/>
            <a:ext cx="685621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9" name="Rectangle 108"/>
          <p:cNvSpPr/>
          <p:nvPr userDrawn="1"/>
        </p:nvSpPr>
        <p:spPr>
          <a:xfrm flipH="1">
            <a:off x="2" y="5982804"/>
            <a:ext cx="274249" cy="5212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26452" y="2235946"/>
            <a:ext cx="2107652" cy="1509713"/>
          </a:xfrm>
          <a:solidFill>
            <a:schemeClr val="tx2"/>
          </a:solidFill>
        </p:spPr>
        <p:txBody>
          <a:bodyPr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6085034" y="3251427"/>
            <a:ext cx="2053723" cy="2054259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>
            <a:normAutofit/>
          </a:bodyPr>
          <a:lstStyle>
            <a:lvl1pPr>
              <a:defRPr sz="1200"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Copy paste and drag image containers or color blocks to align with grid for consistent placement and margins</a:t>
            </a:r>
          </a:p>
        </p:txBody>
      </p:sp>
      <p:sp>
        <p:nvSpPr>
          <p:cNvPr id="111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58756" y="2305881"/>
            <a:ext cx="1863711" cy="1908312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>
            <a:normAutofit/>
          </a:bodyPr>
          <a:lstStyle>
            <a:lvl1pPr>
              <a:defRPr sz="1200"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Most body text should align left with the slide title and footer below for a dynamic left margin proportion</a:t>
            </a:r>
          </a:p>
        </p:txBody>
      </p:sp>
      <p:sp>
        <p:nvSpPr>
          <p:cNvPr id="1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015887" y="1429131"/>
            <a:ext cx="2726730" cy="1822286"/>
          </a:xfrm>
          <a:solidFill>
            <a:schemeClr val="tx2"/>
          </a:solidFill>
        </p:spPr>
        <p:txBody>
          <a:bodyPr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004304" y="3380697"/>
            <a:ext cx="2726730" cy="3123354"/>
          </a:xfrm>
          <a:solidFill>
            <a:schemeClr val="tx2"/>
          </a:solidFill>
        </p:spPr>
        <p:txBody>
          <a:bodyPr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D7E702-79FA-8141-A124-79066D9ACDC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15" name="Slide Number Placeholder 4">
            <a:extLst>
              <a:ext uri="{FF2B5EF4-FFF2-40B4-BE49-F238E27FC236}">
                <a16:creationId xmlns:a16="http://schemas.microsoft.com/office/drawing/2014/main" id="{0F3802CC-0654-714A-9568-DED1F12DF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's Insid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5207911" y="914401"/>
            <a:ext cx="6534706" cy="55994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 userDrawn="1"/>
        </p:nvSpPr>
        <p:spPr>
          <a:xfrm>
            <a:off x="10609756" y="914400"/>
            <a:ext cx="530213" cy="530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86960" y="712612"/>
            <a:ext cx="3155656" cy="1097280"/>
          </a:xfrm>
        </p:spPr>
        <p:txBody>
          <a:bodyPr anchor="t" anchorCtr="0"/>
          <a:lstStyle>
            <a:lvl1pPr algn="l">
              <a:lnSpc>
                <a:spcPct val="82000"/>
              </a:lnSpc>
              <a:defRPr sz="4798" spc="-51" baseline="0"/>
            </a:lvl1pPr>
          </a:lstStyle>
          <a:p>
            <a:r>
              <a:rPr lang="en-US"/>
              <a:t>What’s</a:t>
            </a:r>
            <a:br>
              <a:rPr lang="en-US"/>
            </a:br>
            <a:r>
              <a:rPr lang="en-US"/>
              <a:t>    Inside?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10825520" y="2514601"/>
            <a:ext cx="917335" cy="615950"/>
          </a:xfrm>
        </p:spPr>
        <p:txBody>
          <a:bodyPr anchor="ctr" anchorCtr="0">
            <a:noAutofit/>
          </a:bodyPr>
          <a:lstStyle>
            <a:lvl1pPr>
              <a:defRPr sz="3599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5495243" y="2514601"/>
            <a:ext cx="4981669" cy="615950"/>
          </a:xfrm>
        </p:spPr>
        <p:txBody>
          <a:bodyPr anchor="ctr" anchorCtr="0">
            <a:noAutofit/>
          </a:bodyPr>
          <a:lstStyle>
            <a:lvl1pPr algn="r">
              <a:defRPr sz="1400" b="1" i="0" baseline="0">
                <a:latin typeface="Graphik Semibold" charset="0"/>
                <a:ea typeface="Graphik Semibold" charset="0"/>
                <a:cs typeface="Graphik Semibold" charset="0"/>
              </a:defRPr>
            </a:lvl1pPr>
          </a:lstStyle>
          <a:p>
            <a:pPr lvl="0"/>
            <a:r>
              <a:rPr lang="en-US"/>
              <a:t>Insert Section Title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228F2-C042-A440-9C27-C146F6F1C4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8ACF78-86BE-8144-8981-0D386534A32C}"/>
              </a:ext>
            </a:extLst>
          </p:cNvPr>
          <p:cNvCxnSpPr/>
          <p:nvPr userDrawn="1"/>
        </p:nvCxnSpPr>
        <p:spPr>
          <a:xfrm>
            <a:off x="10825521" y="2514839"/>
            <a:ext cx="91116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677C23C9-23E6-F14A-AF57-C72D3A2AB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1" userDrawn="1">
          <p15:clr>
            <a:srgbClr val="FBAE40"/>
          </p15:clr>
        </p15:guide>
        <p15:guide id="2" pos="3864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Right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 userDrawn="1"/>
        </p:nvSpPr>
        <p:spPr>
          <a:xfrm flipH="1">
            <a:off x="1" y="914401"/>
            <a:ext cx="6030651" cy="55896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1" y="914401"/>
            <a:ext cx="6030651" cy="558965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609758" y="91440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57087" y="1112763"/>
            <a:ext cx="4297991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10804400" y="1089223"/>
            <a:ext cx="699540" cy="1823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100" b="0" i="0" kern="1000" spc="51" baseline="0">
                <a:solidFill>
                  <a:schemeClr val="tx2"/>
                </a:solidFill>
                <a:effectLst/>
                <a:latin typeface="Graphik Regular" charset="0"/>
                <a:ea typeface="Graphik Regular" charset="0"/>
                <a:cs typeface="Graphik Regular" charset="0"/>
              </a:rPr>
              <a:t>SECTION</a:t>
            </a:r>
          </a:p>
        </p:txBody>
      </p:sp>
      <p:sp>
        <p:nvSpPr>
          <p:cNvPr id="33" name="Rectangle 32"/>
          <p:cNvSpPr/>
          <p:nvPr userDrawn="1"/>
        </p:nvSpPr>
        <p:spPr>
          <a:xfrm>
            <a:off x="6157087" y="4726036"/>
            <a:ext cx="1777553" cy="17780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0804397" y="1157351"/>
            <a:ext cx="1189567" cy="1052692"/>
          </a:xfrm>
        </p:spPr>
        <p:txBody>
          <a:bodyPr>
            <a:noAutofit/>
          </a:bodyPr>
          <a:lstStyle>
            <a:lvl1pPr>
              <a:defRPr sz="9496" b="1" i="0" spc="-300">
                <a:solidFill>
                  <a:schemeClr val="tx2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</a:lstStyle>
          <a:p>
            <a:pPr marL="0" marR="0" lvl="0" indent="0" algn="l" defTabSz="91409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59C498-0C5C-504D-B1A0-8E58A34374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6E485856-B11D-824A-9A46-0FED56FFE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Right Numbere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6157087" y="4726036"/>
            <a:ext cx="1777553" cy="1778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6157087" y="4726036"/>
            <a:ext cx="1777553" cy="1778016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609758" y="91440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57087" y="1112763"/>
            <a:ext cx="4297991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10804400" y="1089223"/>
            <a:ext cx="699540" cy="18230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100" b="0" i="0" kern="1000" spc="51" baseline="0">
                <a:solidFill>
                  <a:schemeClr val="tx2"/>
                </a:solidFill>
                <a:effectLst/>
                <a:latin typeface="Graphik Regular" charset="0"/>
                <a:ea typeface="Graphik Regular" charset="0"/>
                <a:cs typeface="Graphik Regular" charset="0"/>
              </a:rPr>
              <a:t>SECTION</a:t>
            </a:r>
          </a:p>
        </p:txBody>
      </p:sp>
      <p:sp>
        <p:nvSpPr>
          <p:cNvPr id="32" name="Rectangle 31"/>
          <p:cNvSpPr/>
          <p:nvPr userDrawn="1"/>
        </p:nvSpPr>
        <p:spPr>
          <a:xfrm flipH="1">
            <a:off x="0" y="914401"/>
            <a:ext cx="6030651" cy="55896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0804397" y="1157351"/>
            <a:ext cx="1189567" cy="1052692"/>
          </a:xfrm>
        </p:spPr>
        <p:txBody>
          <a:bodyPr>
            <a:noAutofit/>
          </a:bodyPr>
          <a:lstStyle>
            <a:lvl1pPr>
              <a:defRPr sz="9496" b="1" i="0" spc="-300">
                <a:solidFill>
                  <a:schemeClr val="tx2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</a:lstStyle>
          <a:p>
            <a:pPr marL="0" marR="0" lvl="0" indent="0" algn="l" defTabSz="91409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X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758629" y="1928816"/>
            <a:ext cx="4659687" cy="4259262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Aft>
                <a:spcPts val="1000"/>
              </a:spcAft>
              <a:defRPr sz="2400" baseline="0">
                <a:solidFill>
                  <a:schemeClr val="bg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499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9AB2D4-0917-0742-B3DA-27E244C9587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67A0CB5-AA5A-6D4A-B54C-8887DDD39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 flipH="1">
            <a:off x="1" y="914401"/>
            <a:ext cx="6030651" cy="55896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1" y="914401"/>
            <a:ext cx="6030651" cy="558965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609758" y="91440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57090" y="1112763"/>
            <a:ext cx="4647311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6157087" y="4726036"/>
            <a:ext cx="1777553" cy="17780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A151E-CC53-AC40-B107-694D28199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F281E6F8-1DC4-2A4C-B230-3E42998F3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Right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157087" y="4726036"/>
            <a:ext cx="1777553" cy="17780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6157087" y="4726036"/>
            <a:ext cx="1777553" cy="1778016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609758" y="91440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57090" y="1112763"/>
            <a:ext cx="4647311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1" y="914401"/>
            <a:ext cx="6030651" cy="55896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584313" y="1928816"/>
            <a:ext cx="4834003" cy="4259262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aseline="0">
                <a:solidFill>
                  <a:schemeClr val="bg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499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4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676FE4-2E14-0045-9614-77F53757AA3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EC9CE6E1-FAA4-E64F-B78B-8F7D7EDB8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07911" y="914401"/>
            <a:ext cx="6980916" cy="55896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274251" y="914400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30774" y="1112763"/>
            <a:ext cx="4319909" cy="1097280"/>
          </a:xfrm>
        </p:spPr>
        <p:txBody>
          <a:bodyPr anchor="t" anchorCtr="0"/>
          <a:lstStyle>
            <a:lvl1pPr algn="l">
              <a:lnSpc>
                <a:spcPct val="82000"/>
              </a:lnSpc>
              <a:defRPr sz="4800" spc="-5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3301110" y="4726036"/>
            <a:ext cx="1777553" cy="17780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5207911" y="914403"/>
            <a:ext cx="6980916" cy="558964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FACBB4-C590-5E4F-A15A-5A51DE552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9DA5AB35-2100-4D4F-B780-69F19F08A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Color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" y="1429133"/>
            <a:ext cx="5078660" cy="50749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772" y="1825625"/>
            <a:ext cx="4369694" cy="2272650"/>
          </a:xfrm>
        </p:spPr>
        <p:txBody>
          <a:bodyPr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5207909" y="1429129"/>
            <a:ext cx="6980912" cy="5074922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000945-3F15-0046-95ED-FBD4E9DF0C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2A410EE-088B-324B-918D-1D4AD5D79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Color Block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" y="1429133"/>
            <a:ext cx="5078660" cy="50749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772" y="1825625"/>
            <a:ext cx="4369694" cy="2272650"/>
          </a:xfrm>
        </p:spPr>
        <p:txBody>
          <a:bodyPr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25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5207911" y="1429130"/>
            <a:ext cx="1774737" cy="507491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7111886" y="1429132"/>
            <a:ext cx="5076937" cy="24728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Picture Placeholder 20"/>
          <p:cNvSpPr>
            <a:spLocks noGrp="1"/>
          </p:cNvSpPr>
          <p:nvPr>
            <p:ph type="pic" sz="quarter" idx="12"/>
          </p:nvPr>
        </p:nvSpPr>
        <p:spPr>
          <a:xfrm>
            <a:off x="7111886" y="4031229"/>
            <a:ext cx="2726745" cy="24728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9967867" y="4031229"/>
            <a:ext cx="2220954" cy="247282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685BAF-D49C-1F42-B2B1-83F16BFA09F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E2CACC2-CD42-2142-B846-313483E8D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jor Section Title with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251" y="914402"/>
            <a:ext cx="818675" cy="8188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350"/>
          </a:p>
        </p:txBody>
      </p:sp>
      <p:sp>
        <p:nvSpPr>
          <p:cNvPr id="29" name="Rectangle 28"/>
          <p:cNvSpPr/>
          <p:nvPr userDrawn="1"/>
        </p:nvSpPr>
        <p:spPr>
          <a:xfrm flipH="1">
            <a:off x="7111897" y="914401"/>
            <a:ext cx="5076928" cy="55896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0774" y="1316315"/>
            <a:ext cx="6399133" cy="1737360"/>
          </a:xfrm>
        </p:spPr>
        <p:txBody>
          <a:bodyPr anchor="t" anchorCtr="0"/>
          <a:lstStyle>
            <a:lvl1pPr marL="0" marR="0" indent="0" algn="l" defTabSz="914093" rtl="0" eaLnBrk="1" fontAlgn="auto" latinLnBrk="0" hangingPunct="1">
              <a:lnSpc>
                <a:spcPct val="8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97" spc="-5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Major Section Title Here</a:t>
            </a:r>
          </a:p>
        </p:txBody>
      </p:sp>
      <p:sp>
        <p:nvSpPr>
          <p:cNvPr id="15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7111897" y="914403"/>
            <a:ext cx="5076928" cy="558964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630773" y="3617846"/>
            <a:ext cx="6032244" cy="2559120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aseline="0">
                <a:solidFill>
                  <a:schemeClr val="tx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="0" i="0" baseline="0">
                <a:solidFill>
                  <a:schemeClr val="tx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second level text. Use the text indent button to change style.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AA4A33-DADF-4143-8C86-2EE22D5D6761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9AC48122-E240-2B4B-9A26-DCA32A1C7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E4F81-49DD-F94B-8E7B-6EE61170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CE3171-BBC3-E540-85E1-4543887C89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5949943-CC0F-374E-A18D-C42AA2D9390C}"/>
              </a:ext>
            </a:extLst>
          </p:cNvPr>
          <p:cNvSpPr/>
          <p:nvPr userDrawn="1"/>
        </p:nvSpPr>
        <p:spPr>
          <a:xfrm>
            <a:off x="1399934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2E12BF2-E797-554C-A8CA-A3EF40088287}"/>
              </a:ext>
            </a:extLst>
          </p:cNvPr>
          <p:cNvSpPr/>
          <p:nvPr userDrawn="1"/>
        </p:nvSpPr>
        <p:spPr>
          <a:xfrm>
            <a:off x="2351927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19C99E5-F258-1045-AF3F-66973F249034}"/>
              </a:ext>
            </a:extLst>
          </p:cNvPr>
          <p:cNvSpPr/>
          <p:nvPr userDrawn="1"/>
        </p:nvSpPr>
        <p:spPr>
          <a:xfrm>
            <a:off x="3303922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02B2D317-DAC7-004A-8F7A-121582DDCAB2}"/>
              </a:ext>
            </a:extLst>
          </p:cNvPr>
          <p:cNvSpPr/>
          <p:nvPr userDrawn="1"/>
        </p:nvSpPr>
        <p:spPr>
          <a:xfrm>
            <a:off x="4255915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D879CBC-9C29-F240-82FB-0A63733272A7}"/>
              </a:ext>
            </a:extLst>
          </p:cNvPr>
          <p:cNvSpPr/>
          <p:nvPr userDrawn="1"/>
        </p:nvSpPr>
        <p:spPr>
          <a:xfrm>
            <a:off x="5207910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5E3BDAC-EE57-CA49-A9EA-907DF8626BF7}"/>
              </a:ext>
            </a:extLst>
          </p:cNvPr>
          <p:cNvSpPr/>
          <p:nvPr userDrawn="1"/>
        </p:nvSpPr>
        <p:spPr>
          <a:xfrm>
            <a:off x="6159903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52A6CC3-7A4A-5B45-ACA4-938E6D285BA0}"/>
              </a:ext>
            </a:extLst>
          </p:cNvPr>
          <p:cNvSpPr/>
          <p:nvPr userDrawn="1"/>
        </p:nvSpPr>
        <p:spPr>
          <a:xfrm>
            <a:off x="7111897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981FBC65-D40C-5242-8B4F-ACD475477899}"/>
              </a:ext>
            </a:extLst>
          </p:cNvPr>
          <p:cNvSpPr/>
          <p:nvPr userDrawn="1"/>
        </p:nvSpPr>
        <p:spPr>
          <a:xfrm>
            <a:off x="8063890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32ACC4B1-2A02-3248-94BB-02F3CB2154C7}"/>
              </a:ext>
            </a:extLst>
          </p:cNvPr>
          <p:cNvSpPr/>
          <p:nvPr userDrawn="1"/>
        </p:nvSpPr>
        <p:spPr>
          <a:xfrm>
            <a:off x="9015885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7C03327E-1FA5-DC46-B09A-B1DC7591634B}"/>
              </a:ext>
            </a:extLst>
          </p:cNvPr>
          <p:cNvSpPr/>
          <p:nvPr userDrawn="1"/>
        </p:nvSpPr>
        <p:spPr>
          <a:xfrm>
            <a:off x="9967878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8C3F9A18-7E26-F74A-BCA0-468F66A665EB}"/>
              </a:ext>
            </a:extLst>
          </p:cNvPr>
          <p:cNvSpPr/>
          <p:nvPr userDrawn="1"/>
        </p:nvSpPr>
        <p:spPr>
          <a:xfrm>
            <a:off x="10919877" y="1429653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65A5B3F5-DDD1-F94D-A681-72ACC60515E0}"/>
              </a:ext>
            </a:extLst>
          </p:cNvPr>
          <p:cNvSpPr/>
          <p:nvPr userDrawn="1"/>
        </p:nvSpPr>
        <p:spPr>
          <a:xfrm>
            <a:off x="758755" y="1429653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D8F5F3A-2D5F-FE45-812E-26AEE6F177C2}"/>
              </a:ext>
            </a:extLst>
          </p:cNvPr>
          <p:cNvSpPr/>
          <p:nvPr userDrawn="1"/>
        </p:nvSpPr>
        <p:spPr>
          <a:xfrm flipH="1">
            <a:off x="1" y="1429653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E738DB2-2863-CB48-B718-56951012B551}"/>
              </a:ext>
            </a:extLst>
          </p:cNvPr>
          <p:cNvSpPr/>
          <p:nvPr userDrawn="1"/>
        </p:nvSpPr>
        <p:spPr>
          <a:xfrm>
            <a:off x="1399934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F26C589-E213-DE45-80DB-0EFCF6159A89}"/>
              </a:ext>
            </a:extLst>
          </p:cNvPr>
          <p:cNvSpPr/>
          <p:nvPr userDrawn="1"/>
        </p:nvSpPr>
        <p:spPr>
          <a:xfrm>
            <a:off x="2351927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9458141-DB16-1341-871D-BE9283D9BCE2}"/>
              </a:ext>
            </a:extLst>
          </p:cNvPr>
          <p:cNvSpPr/>
          <p:nvPr userDrawn="1"/>
        </p:nvSpPr>
        <p:spPr>
          <a:xfrm>
            <a:off x="3303922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D0E9FF06-F055-AB46-BC6A-0AB9192E7BB3}"/>
              </a:ext>
            </a:extLst>
          </p:cNvPr>
          <p:cNvSpPr/>
          <p:nvPr userDrawn="1"/>
        </p:nvSpPr>
        <p:spPr>
          <a:xfrm>
            <a:off x="4255915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293F330-4C76-1F47-83B7-400E0430CB19}"/>
              </a:ext>
            </a:extLst>
          </p:cNvPr>
          <p:cNvSpPr/>
          <p:nvPr userDrawn="1"/>
        </p:nvSpPr>
        <p:spPr>
          <a:xfrm>
            <a:off x="5207910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D0F8D9A7-3967-A249-BD5D-BA05BDC75E2B}"/>
              </a:ext>
            </a:extLst>
          </p:cNvPr>
          <p:cNvSpPr/>
          <p:nvPr userDrawn="1"/>
        </p:nvSpPr>
        <p:spPr>
          <a:xfrm>
            <a:off x="6159903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252AF63-392C-1E43-9AD0-47F56B81A2DF}"/>
              </a:ext>
            </a:extLst>
          </p:cNvPr>
          <p:cNvSpPr/>
          <p:nvPr userDrawn="1"/>
        </p:nvSpPr>
        <p:spPr>
          <a:xfrm>
            <a:off x="7111897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4B4AEF27-E7DE-6344-8025-3029D058085D}"/>
              </a:ext>
            </a:extLst>
          </p:cNvPr>
          <p:cNvSpPr/>
          <p:nvPr userDrawn="1"/>
        </p:nvSpPr>
        <p:spPr>
          <a:xfrm>
            <a:off x="8063890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FF5F3D80-282F-C241-BE9F-A821CBE8A3DE}"/>
              </a:ext>
            </a:extLst>
          </p:cNvPr>
          <p:cNvSpPr/>
          <p:nvPr userDrawn="1"/>
        </p:nvSpPr>
        <p:spPr>
          <a:xfrm>
            <a:off x="9015885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78A5E9EA-91EC-DE48-910C-2F1D8D9E1861}"/>
              </a:ext>
            </a:extLst>
          </p:cNvPr>
          <p:cNvSpPr/>
          <p:nvPr userDrawn="1"/>
        </p:nvSpPr>
        <p:spPr>
          <a:xfrm>
            <a:off x="9967878" y="208000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6F947C68-BE9C-EE47-92C1-D5FF197AE88A}"/>
              </a:ext>
            </a:extLst>
          </p:cNvPr>
          <p:cNvSpPr/>
          <p:nvPr userDrawn="1"/>
        </p:nvSpPr>
        <p:spPr>
          <a:xfrm>
            <a:off x="10919877" y="208000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E324DE6-9977-BF4C-B948-255C9611062C}"/>
              </a:ext>
            </a:extLst>
          </p:cNvPr>
          <p:cNvSpPr/>
          <p:nvPr userDrawn="1"/>
        </p:nvSpPr>
        <p:spPr>
          <a:xfrm>
            <a:off x="758755" y="2080006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474A7A7C-ED50-B648-A106-49BC7D100158}"/>
              </a:ext>
            </a:extLst>
          </p:cNvPr>
          <p:cNvSpPr/>
          <p:nvPr userDrawn="1"/>
        </p:nvSpPr>
        <p:spPr>
          <a:xfrm flipH="1">
            <a:off x="1" y="2080006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64F54C6-F7D6-3A44-A35B-4B11D54A9100}"/>
              </a:ext>
            </a:extLst>
          </p:cNvPr>
          <p:cNvSpPr/>
          <p:nvPr userDrawn="1"/>
        </p:nvSpPr>
        <p:spPr>
          <a:xfrm>
            <a:off x="1399934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C96FFDE-AEB4-934A-9322-5454F8688E0D}"/>
              </a:ext>
            </a:extLst>
          </p:cNvPr>
          <p:cNvSpPr/>
          <p:nvPr userDrawn="1"/>
        </p:nvSpPr>
        <p:spPr>
          <a:xfrm>
            <a:off x="2351927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2D9F603F-4777-C74B-AAE4-3A55107F0B72}"/>
              </a:ext>
            </a:extLst>
          </p:cNvPr>
          <p:cNvSpPr/>
          <p:nvPr userDrawn="1"/>
        </p:nvSpPr>
        <p:spPr>
          <a:xfrm>
            <a:off x="3303922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973F76B-39C2-7C45-AC27-A453B0A2E392}"/>
              </a:ext>
            </a:extLst>
          </p:cNvPr>
          <p:cNvSpPr/>
          <p:nvPr userDrawn="1"/>
        </p:nvSpPr>
        <p:spPr>
          <a:xfrm>
            <a:off x="4255915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8FB29A79-ED10-484D-B356-20A49B803691}"/>
              </a:ext>
            </a:extLst>
          </p:cNvPr>
          <p:cNvSpPr/>
          <p:nvPr userDrawn="1"/>
        </p:nvSpPr>
        <p:spPr>
          <a:xfrm>
            <a:off x="5207910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B3417DE-2E9B-C84A-BFD6-04750B23EC0A}"/>
              </a:ext>
            </a:extLst>
          </p:cNvPr>
          <p:cNvSpPr/>
          <p:nvPr userDrawn="1"/>
        </p:nvSpPr>
        <p:spPr>
          <a:xfrm>
            <a:off x="6159903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B752C6F5-9D40-3141-BB0B-53CB2CC89118}"/>
              </a:ext>
            </a:extLst>
          </p:cNvPr>
          <p:cNvSpPr/>
          <p:nvPr userDrawn="1"/>
        </p:nvSpPr>
        <p:spPr>
          <a:xfrm>
            <a:off x="7111897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EAB95A8F-74C2-874D-A764-84ECA4359547}"/>
              </a:ext>
            </a:extLst>
          </p:cNvPr>
          <p:cNvSpPr/>
          <p:nvPr userDrawn="1"/>
        </p:nvSpPr>
        <p:spPr>
          <a:xfrm>
            <a:off x="8063890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0EFCFB85-4F81-0B4F-81B5-484D3E5D0243}"/>
              </a:ext>
            </a:extLst>
          </p:cNvPr>
          <p:cNvSpPr/>
          <p:nvPr userDrawn="1"/>
        </p:nvSpPr>
        <p:spPr>
          <a:xfrm>
            <a:off x="9015885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DE87E30-3F9F-AC4E-9C99-3E58D3DADF0F}"/>
              </a:ext>
            </a:extLst>
          </p:cNvPr>
          <p:cNvSpPr/>
          <p:nvPr userDrawn="1"/>
        </p:nvSpPr>
        <p:spPr>
          <a:xfrm>
            <a:off x="9967878" y="273036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288143D-62E3-7944-9359-76E8D2739D35}"/>
              </a:ext>
            </a:extLst>
          </p:cNvPr>
          <p:cNvSpPr/>
          <p:nvPr userDrawn="1"/>
        </p:nvSpPr>
        <p:spPr>
          <a:xfrm>
            <a:off x="10919877" y="2730362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3213256D-8041-1448-9A28-FB730FD0A0DD}"/>
              </a:ext>
            </a:extLst>
          </p:cNvPr>
          <p:cNvSpPr/>
          <p:nvPr userDrawn="1"/>
        </p:nvSpPr>
        <p:spPr>
          <a:xfrm>
            <a:off x="758755" y="2730361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A724CA57-C279-494E-9018-0F00B9A2522E}"/>
              </a:ext>
            </a:extLst>
          </p:cNvPr>
          <p:cNvSpPr/>
          <p:nvPr userDrawn="1"/>
        </p:nvSpPr>
        <p:spPr>
          <a:xfrm flipH="1">
            <a:off x="1" y="2730361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1535A6BA-5DA4-F44C-A8A2-3C951FB3EE1F}"/>
              </a:ext>
            </a:extLst>
          </p:cNvPr>
          <p:cNvSpPr/>
          <p:nvPr userDrawn="1"/>
        </p:nvSpPr>
        <p:spPr>
          <a:xfrm>
            <a:off x="1399934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5F8E5A6F-DF45-364D-918F-48CDC1375876}"/>
              </a:ext>
            </a:extLst>
          </p:cNvPr>
          <p:cNvSpPr/>
          <p:nvPr userDrawn="1"/>
        </p:nvSpPr>
        <p:spPr>
          <a:xfrm>
            <a:off x="2351927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A106E73-4BBA-C447-8588-C4C81FC92BE7}"/>
              </a:ext>
            </a:extLst>
          </p:cNvPr>
          <p:cNvSpPr/>
          <p:nvPr userDrawn="1"/>
        </p:nvSpPr>
        <p:spPr>
          <a:xfrm>
            <a:off x="3303922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F5948B13-652A-6447-8576-9AAF846D3975}"/>
              </a:ext>
            </a:extLst>
          </p:cNvPr>
          <p:cNvSpPr/>
          <p:nvPr userDrawn="1"/>
        </p:nvSpPr>
        <p:spPr>
          <a:xfrm>
            <a:off x="4255915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0B2DC37-37ED-3244-B161-EEB56E537C73}"/>
              </a:ext>
            </a:extLst>
          </p:cNvPr>
          <p:cNvSpPr/>
          <p:nvPr userDrawn="1"/>
        </p:nvSpPr>
        <p:spPr>
          <a:xfrm>
            <a:off x="5207910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D5DEF313-DD80-2F42-8502-E8D0C8800B0E}"/>
              </a:ext>
            </a:extLst>
          </p:cNvPr>
          <p:cNvSpPr/>
          <p:nvPr userDrawn="1"/>
        </p:nvSpPr>
        <p:spPr>
          <a:xfrm>
            <a:off x="6159903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94861B2F-3221-D646-89D0-700A864F505A}"/>
              </a:ext>
            </a:extLst>
          </p:cNvPr>
          <p:cNvSpPr/>
          <p:nvPr userDrawn="1"/>
        </p:nvSpPr>
        <p:spPr>
          <a:xfrm>
            <a:off x="7111897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22F391E3-0528-EC4C-B07E-1E9B6E85C0D2}"/>
              </a:ext>
            </a:extLst>
          </p:cNvPr>
          <p:cNvSpPr/>
          <p:nvPr userDrawn="1"/>
        </p:nvSpPr>
        <p:spPr>
          <a:xfrm>
            <a:off x="8063890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5E13075C-6F66-2942-9B8E-4EE958EEB096}"/>
              </a:ext>
            </a:extLst>
          </p:cNvPr>
          <p:cNvSpPr/>
          <p:nvPr userDrawn="1"/>
        </p:nvSpPr>
        <p:spPr>
          <a:xfrm>
            <a:off x="9015885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997D5129-E741-3C42-A548-3A6AC8BAE502}"/>
              </a:ext>
            </a:extLst>
          </p:cNvPr>
          <p:cNvSpPr/>
          <p:nvPr userDrawn="1"/>
        </p:nvSpPr>
        <p:spPr>
          <a:xfrm>
            <a:off x="9967878" y="338071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81CCE35E-8C2A-CF4C-A832-B86A03D44E16}"/>
              </a:ext>
            </a:extLst>
          </p:cNvPr>
          <p:cNvSpPr/>
          <p:nvPr userDrawn="1"/>
        </p:nvSpPr>
        <p:spPr>
          <a:xfrm>
            <a:off x="10919877" y="3380716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8163C00D-3EB7-1348-A6AF-2908652465F0}"/>
              </a:ext>
            </a:extLst>
          </p:cNvPr>
          <p:cNvSpPr/>
          <p:nvPr userDrawn="1"/>
        </p:nvSpPr>
        <p:spPr>
          <a:xfrm>
            <a:off x="758755" y="3380717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E9314625-6B25-C240-9C01-11ABEC5F7D74}"/>
              </a:ext>
            </a:extLst>
          </p:cNvPr>
          <p:cNvSpPr/>
          <p:nvPr userDrawn="1"/>
        </p:nvSpPr>
        <p:spPr>
          <a:xfrm flipH="1">
            <a:off x="1" y="3380717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25333FB2-D24B-EC4F-9D26-02E0A2537C70}"/>
              </a:ext>
            </a:extLst>
          </p:cNvPr>
          <p:cNvSpPr/>
          <p:nvPr userDrawn="1"/>
        </p:nvSpPr>
        <p:spPr>
          <a:xfrm>
            <a:off x="1399934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853185CB-DF92-8043-BC7D-11D57844F2C1}"/>
              </a:ext>
            </a:extLst>
          </p:cNvPr>
          <p:cNvSpPr/>
          <p:nvPr userDrawn="1"/>
        </p:nvSpPr>
        <p:spPr>
          <a:xfrm>
            <a:off x="2351927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EB8C2AD4-3829-3040-BE57-68C87F870679}"/>
              </a:ext>
            </a:extLst>
          </p:cNvPr>
          <p:cNvSpPr/>
          <p:nvPr userDrawn="1"/>
        </p:nvSpPr>
        <p:spPr>
          <a:xfrm>
            <a:off x="3303922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6A1EE07-C3B0-6540-8407-81952AC319A3}"/>
              </a:ext>
            </a:extLst>
          </p:cNvPr>
          <p:cNvSpPr/>
          <p:nvPr userDrawn="1"/>
        </p:nvSpPr>
        <p:spPr>
          <a:xfrm>
            <a:off x="4255915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E1BF4D3-1187-4843-8DAC-99F49EDC321B}"/>
              </a:ext>
            </a:extLst>
          </p:cNvPr>
          <p:cNvSpPr/>
          <p:nvPr userDrawn="1"/>
        </p:nvSpPr>
        <p:spPr>
          <a:xfrm>
            <a:off x="5207910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14E690F0-CF02-5B4D-BA8F-4D9EE17E5BFF}"/>
              </a:ext>
            </a:extLst>
          </p:cNvPr>
          <p:cNvSpPr/>
          <p:nvPr userDrawn="1"/>
        </p:nvSpPr>
        <p:spPr>
          <a:xfrm>
            <a:off x="6159903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E4E11854-934A-7745-8D4A-83DDB30E7ABA}"/>
              </a:ext>
            </a:extLst>
          </p:cNvPr>
          <p:cNvSpPr/>
          <p:nvPr userDrawn="1"/>
        </p:nvSpPr>
        <p:spPr>
          <a:xfrm>
            <a:off x="7111897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037EA271-65A8-734B-B61A-401C6283077C}"/>
              </a:ext>
            </a:extLst>
          </p:cNvPr>
          <p:cNvSpPr/>
          <p:nvPr userDrawn="1"/>
        </p:nvSpPr>
        <p:spPr>
          <a:xfrm>
            <a:off x="8063890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48FEC525-BD7C-3641-AD56-8E1B9B26D8AC}"/>
              </a:ext>
            </a:extLst>
          </p:cNvPr>
          <p:cNvSpPr/>
          <p:nvPr userDrawn="1"/>
        </p:nvSpPr>
        <p:spPr>
          <a:xfrm>
            <a:off x="9015885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D3437A8C-78E5-9B49-817C-E2CB35B02D0F}"/>
              </a:ext>
            </a:extLst>
          </p:cNvPr>
          <p:cNvSpPr/>
          <p:nvPr userDrawn="1"/>
        </p:nvSpPr>
        <p:spPr>
          <a:xfrm>
            <a:off x="9967878" y="403107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1539BDF7-CC95-3D4A-8243-22660FB19C30}"/>
              </a:ext>
            </a:extLst>
          </p:cNvPr>
          <p:cNvSpPr/>
          <p:nvPr userDrawn="1"/>
        </p:nvSpPr>
        <p:spPr>
          <a:xfrm>
            <a:off x="10919877" y="4031071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4EA3A7A-8056-2C46-9A53-37BB5BF20C02}"/>
              </a:ext>
            </a:extLst>
          </p:cNvPr>
          <p:cNvSpPr/>
          <p:nvPr userDrawn="1"/>
        </p:nvSpPr>
        <p:spPr>
          <a:xfrm>
            <a:off x="758755" y="4031070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005849D1-3942-B642-A0DE-CC9A6186AB9D}"/>
              </a:ext>
            </a:extLst>
          </p:cNvPr>
          <p:cNvSpPr/>
          <p:nvPr userDrawn="1"/>
        </p:nvSpPr>
        <p:spPr>
          <a:xfrm flipH="1">
            <a:off x="1" y="4031070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DCC72F3F-B4A3-FC4D-95CB-504B12083640}"/>
              </a:ext>
            </a:extLst>
          </p:cNvPr>
          <p:cNvSpPr/>
          <p:nvPr userDrawn="1"/>
        </p:nvSpPr>
        <p:spPr>
          <a:xfrm>
            <a:off x="1399934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79B50512-7177-3C40-A7EA-FD469F8A4395}"/>
              </a:ext>
            </a:extLst>
          </p:cNvPr>
          <p:cNvSpPr/>
          <p:nvPr userDrawn="1"/>
        </p:nvSpPr>
        <p:spPr>
          <a:xfrm>
            <a:off x="2351927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14D38CA6-3C05-194F-ADA2-ACB117CD446F}"/>
              </a:ext>
            </a:extLst>
          </p:cNvPr>
          <p:cNvSpPr/>
          <p:nvPr userDrawn="1"/>
        </p:nvSpPr>
        <p:spPr>
          <a:xfrm>
            <a:off x="3303922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30C84CFA-47C5-CA4C-9E0C-2652DF19B267}"/>
              </a:ext>
            </a:extLst>
          </p:cNvPr>
          <p:cNvSpPr/>
          <p:nvPr userDrawn="1"/>
        </p:nvSpPr>
        <p:spPr>
          <a:xfrm>
            <a:off x="4255915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A28EF79A-906F-C747-8556-1331BD8D8866}"/>
              </a:ext>
            </a:extLst>
          </p:cNvPr>
          <p:cNvSpPr/>
          <p:nvPr userDrawn="1"/>
        </p:nvSpPr>
        <p:spPr>
          <a:xfrm>
            <a:off x="5207910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2605516A-67A0-2342-9B4C-581CBB5888FF}"/>
              </a:ext>
            </a:extLst>
          </p:cNvPr>
          <p:cNvSpPr/>
          <p:nvPr userDrawn="1"/>
        </p:nvSpPr>
        <p:spPr>
          <a:xfrm>
            <a:off x="6159903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42FCAFF1-A547-EA44-A07B-9D64F42D2F4A}"/>
              </a:ext>
            </a:extLst>
          </p:cNvPr>
          <p:cNvSpPr/>
          <p:nvPr userDrawn="1"/>
        </p:nvSpPr>
        <p:spPr>
          <a:xfrm>
            <a:off x="7111897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793AE214-E8A7-4341-BD74-6973FFA4CEAA}"/>
              </a:ext>
            </a:extLst>
          </p:cNvPr>
          <p:cNvSpPr/>
          <p:nvPr userDrawn="1"/>
        </p:nvSpPr>
        <p:spPr>
          <a:xfrm>
            <a:off x="8063890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102B5428-0BC9-BA48-BBF4-FA8F5E2CE9E7}"/>
              </a:ext>
            </a:extLst>
          </p:cNvPr>
          <p:cNvSpPr/>
          <p:nvPr userDrawn="1"/>
        </p:nvSpPr>
        <p:spPr>
          <a:xfrm>
            <a:off x="9015885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65149F0-2BC2-914E-9EBD-15F7366D4FDE}"/>
              </a:ext>
            </a:extLst>
          </p:cNvPr>
          <p:cNvSpPr/>
          <p:nvPr userDrawn="1"/>
        </p:nvSpPr>
        <p:spPr>
          <a:xfrm>
            <a:off x="9967878" y="468142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18641524-0651-F74C-828B-27F7A5F5714A}"/>
              </a:ext>
            </a:extLst>
          </p:cNvPr>
          <p:cNvSpPr/>
          <p:nvPr userDrawn="1"/>
        </p:nvSpPr>
        <p:spPr>
          <a:xfrm>
            <a:off x="10919877" y="4681425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8B0958E-A4A8-6946-BC1B-2945AEF223B1}"/>
              </a:ext>
            </a:extLst>
          </p:cNvPr>
          <p:cNvSpPr/>
          <p:nvPr userDrawn="1"/>
        </p:nvSpPr>
        <p:spPr>
          <a:xfrm>
            <a:off x="758755" y="4681420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47321590-ACBF-F746-80CF-B2BE5BB5361E}"/>
              </a:ext>
            </a:extLst>
          </p:cNvPr>
          <p:cNvSpPr/>
          <p:nvPr userDrawn="1"/>
        </p:nvSpPr>
        <p:spPr>
          <a:xfrm flipH="1">
            <a:off x="1" y="4681420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7B004185-DB30-B84E-A2C2-43D42179D7F8}"/>
              </a:ext>
            </a:extLst>
          </p:cNvPr>
          <p:cNvSpPr/>
          <p:nvPr userDrawn="1"/>
        </p:nvSpPr>
        <p:spPr>
          <a:xfrm>
            <a:off x="1399934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3D2ADEA-7273-CF4C-BA54-D77FF5D1111A}"/>
              </a:ext>
            </a:extLst>
          </p:cNvPr>
          <p:cNvSpPr/>
          <p:nvPr userDrawn="1"/>
        </p:nvSpPr>
        <p:spPr>
          <a:xfrm>
            <a:off x="2351927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D69571CA-CF39-3146-8C99-CE246C932DAA}"/>
              </a:ext>
            </a:extLst>
          </p:cNvPr>
          <p:cNvSpPr/>
          <p:nvPr userDrawn="1"/>
        </p:nvSpPr>
        <p:spPr>
          <a:xfrm>
            <a:off x="3303922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5BA27FDA-012E-404C-99A5-0C0380E5374F}"/>
              </a:ext>
            </a:extLst>
          </p:cNvPr>
          <p:cNvSpPr/>
          <p:nvPr userDrawn="1"/>
        </p:nvSpPr>
        <p:spPr>
          <a:xfrm>
            <a:off x="4255915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6A349CF9-D57E-3646-8684-04743A1409D4}"/>
              </a:ext>
            </a:extLst>
          </p:cNvPr>
          <p:cNvSpPr/>
          <p:nvPr userDrawn="1"/>
        </p:nvSpPr>
        <p:spPr>
          <a:xfrm>
            <a:off x="5207910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833BF150-25B2-CF46-833E-64206517B34E}"/>
              </a:ext>
            </a:extLst>
          </p:cNvPr>
          <p:cNvSpPr/>
          <p:nvPr userDrawn="1"/>
        </p:nvSpPr>
        <p:spPr>
          <a:xfrm>
            <a:off x="6159903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EE0708D7-4DB5-7447-8556-F409B7EB0149}"/>
              </a:ext>
            </a:extLst>
          </p:cNvPr>
          <p:cNvSpPr/>
          <p:nvPr userDrawn="1"/>
        </p:nvSpPr>
        <p:spPr>
          <a:xfrm>
            <a:off x="7111897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B4FBE22B-D177-1A46-88BC-9F30228BE4A6}"/>
              </a:ext>
            </a:extLst>
          </p:cNvPr>
          <p:cNvSpPr/>
          <p:nvPr userDrawn="1"/>
        </p:nvSpPr>
        <p:spPr>
          <a:xfrm>
            <a:off x="8063890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6D6322B5-96BD-F74A-AA5B-06D0CE1E1088}"/>
              </a:ext>
            </a:extLst>
          </p:cNvPr>
          <p:cNvSpPr/>
          <p:nvPr userDrawn="1"/>
        </p:nvSpPr>
        <p:spPr>
          <a:xfrm>
            <a:off x="9015885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2CDACDD1-86CF-9544-8E51-611B804F598A}"/>
              </a:ext>
            </a:extLst>
          </p:cNvPr>
          <p:cNvSpPr/>
          <p:nvPr userDrawn="1"/>
        </p:nvSpPr>
        <p:spPr>
          <a:xfrm>
            <a:off x="9967878" y="5331784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07F7C824-944F-BB4E-9568-0BB761451B64}"/>
              </a:ext>
            </a:extLst>
          </p:cNvPr>
          <p:cNvSpPr/>
          <p:nvPr userDrawn="1"/>
        </p:nvSpPr>
        <p:spPr>
          <a:xfrm>
            <a:off x="10919877" y="5331780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97C597A3-1E44-EC4B-B6A5-62D92B623B07}"/>
              </a:ext>
            </a:extLst>
          </p:cNvPr>
          <p:cNvSpPr/>
          <p:nvPr userDrawn="1"/>
        </p:nvSpPr>
        <p:spPr>
          <a:xfrm>
            <a:off x="758755" y="5331784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41E8C31F-ABE9-E84C-BA13-81815A4EB8C8}"/>
              </a:ext>
            </a:extLst>
          </p:cNvPr>
          <p:cNvSpPr/>
          <p:nvPr userDrawn="1"/>
        </p:nvSpPr>
        <p:spPr>
          <a:xfrm flipH="1">
            <a:off x="1" y="5331784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FE3A6622-0DEF-CC41-BFC1-FCB6288C29B1}"/>
              </a:ext>
            </a:extLst>
          </p:cNvPr>
          <p:cNvSpPr/>
          <p:nvPr userDrawn="1"/>
        </p:nvSpPr>
        <p:spPr>
          <a:xfrm>
            <a:off x="1399934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9F70963-FBF6-9E40-9DF7-CA25FF05EF99}"/>
              </a:ext>
            </a:extLst>
          </p:cNvPr>
          <p:cNvSpPr/>
          <p:nvPr userDrawn="1"/>
        </p:nvSpPr>
        <p:spPr>
          <a:xfrm>
            <a:off x="2351927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1E6722E8-0ED9-1A47-8113-039C7EA08892}"/>
              </a:ext>
            </a:extLst>
          </p:cNvPr>
          <p:cNvSpPr/>
          <p:nvPr userDrawn="1"/>
        </p:nvSpPr>
        <p:spPr>
          <a:xfrm>
            <a:off x="3303922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1C2EE4FA-3729-E142-B83D-44D14EA0BF40}"/>
              </a:ext>
            </a:extLst>
          </p:cNvPr>
          <p:cNvSpPr/>
          <p:nvPr userDrawn="1"/>
        </p:nvSpPr>
        <p:spPr>
          <a:xfrm>
            <a:off x="4255915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79F7758E-531C-9B45-A36E-1D18D6F46930}"/>
              </a:ext>
            </a:extLst>
          </p:cNvPr>
          <p:cNvSpPr/>
          <p:nvPr userDrawn="1"/>
        </p:nvSpPr>
        <p:spPr>
          <a:xfrm>
            <a:off x="5207910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DD955881-8B53-D745-993E-4F2775DF1563}"/>
              </a:ext>
            </a:extLst>
          </p:cNvPr>
          <p:cNvSpPr/>
          <p:nvPr userDrawn="1"/>
        </p:nvSpPr>
        <p:spPr>
          <a:xfrm>
            <a:off x="6159903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9A05952-A642-684A-9C5C-662070E7E91F}"/>
              </a:ext>
            </a:extLst>
          </p:cNvPr>
          <p:cNvSpPr/>
          <p:nvPr userDrawn="1"/>
        </p:nvSpPr>
        <p:spPr>
          <a:xfrm>
            <a:off x="7111897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CBC4BC27-9A1B-934B-ABC9-B973F41C8C56}"/>
              </a:ext>
            </a:extLst>
          </p:cNvPr>
          <p:cNvSpPr/>
          <p:nvPr userDrawn="1"/>
        </p:nvSpPr>
        <p:spPr>
          <a:xfrm>
            <a:off x="8063890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7265791B-18FC-9E41-A3A7-0CFE93708285}"/>
              </a:ext>
            </a:extLst>
          </p:cNvPr>
          <p:cNvSpPr/>
          <p:nvPr userDrawn="1"/>
        </p:nvSpPr>
        <p:spPr>
          <a:xfrm>
            <a:off x="9015885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3593CDCD-4B8F-B346-92A5-82E5DF2F9142}"/>
              </a:ext>
            </a:extLst>
          </p:cNvPr>
          <p:cNvSpPr/>
          <p:nvPr userDrawn="1"/>
        </p:nvSpPr>
        <p:spPr>
          <a:xfrm>
            <a:off x="9967878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AA57545-B25E-1649-8850-7245133ED0C8}"/>
              </a:ext>
            </a:extLst>
          </p:cNvPr>
          <p:cNvSpPr/>
          <p:nvPr userDrawn="1"/>
        </p:nvSpPr>
        <p:spPr>
          <a:xfrm>
            <a:off x="10919877" y="5982137"/>
            <a:ext cx="82274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3F6B483-974E-E045-897F-9F3D69B67C68}"/>
              </a:ext>
            </a:extLst>
          </p:cNvPr>
          <p:cNvSpPr/>
          <p:nvPr userDrawn="1"/>
        </p:nvSpPr>
        <p:spPr>
          <a:xfrm>
            <a:off x="758755" y="5982137"/>
            <a:ext cx="511931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CE887FBC-BFA8-4448-8DD3-D998337C0BA0}"/>
              </a:ext>
            </a:extLst>
          </p:cNvPr>
          <p:cNvSpPr/>
          <p:nvPr userDrawn="1"/>
        </p:nvSpPr>
        <p:spPr>
          <a:xfrm flipH="1">
            <a:off x="1" y="5982137"/>
            <a:ext cx="447936" cy="521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9" name="Slide Number Placeholder 4">
            <a:extLst>
              <a:ext uri="{FF2B5EF4-FFF2-40B4-BE49-F238E27FC236}">
                <a16:creationId xmlns:a16="http://schemas.microsoft.com/office/drawing/2014/main" id="{AA1133B4-D626-9044-86B6-DCA4AA927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370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jor Section Title On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74251" y="914402"/>
            <a:ext cx="818675" cy="8188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350"/>
          </a:p>
        </p:txBody>
      </p:sp>
      <p:sp>
        <p:nvSpPr>
          <p:cNvPr id="29" name="Rectangle 28"/>
          <p:cNvSpPr/>
          <p:nvPr userDrawn="1"/>
        </p:nvSpPr>
        <p:spPr>
          <a:xfrm flipH="1">
            <a:off x="0" y="2377443"/>
            <a:ext cx="12188825" cy="41266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30773" y="1316315"/>
            <a:ext cx="10983871" cy="914400"/>
          </a:xfrm>
        </p:spPr>
        <p:txBody>
          <a:bodyPr anchor="t" anchorCtr="0"/>
          <a:lstStyle>
            <a:lvl1pPr algn="l">
              <a:lnSpc>
                <a:spcPct val="82000"/>
              </a:lnSpc>
              <a:defRPr sz="7297" spc="-5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Major Section Title Here</a:t>
            </a:r>
          </a:p>
        </p:txBody>
      </p:sp>
      <p:sp>
        <p:nvSpPr>
          <p:cNvPr id="9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0" y="2377440"/>
            <a:ext cx="12188825" cy="4126608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630772" y="2874868"/>
            <a:ext cx="4787542" cy="3313211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Aft>
                <a:spcPts val="1000"/>
              </a:spcAft>
              <a:defRPr sz="2500" baseline="0">
                <a:solidFill>
                  <a:schemeClr val="bg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499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  <a:p>
            <a:pPr lvl="1"/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05185" y="3031297"/>
            <a:ext cx="1896688" cy="1897182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>
            <a:normAutofit/>
          </a:bodyPr>
          <a:lstStyle>
            <a:lvl1pPr>
              <a:defRPr sz="1200"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Delete either the picture placeholder, to use a solid color background, or delete the intro text box for a full width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E5F024-37D4-DB46-B6EF-0E55305A1045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3455623-78F3-4F42-8281-5D58EA7F7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.2_Flexible Image Grid No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0" y="1429130"/>
            <a:ext cx="4124934" cy="50749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1239C348-C1A8-C747-B0A1-8D9077E3DD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62091" y="1429130"/>
            <a:ext cx="2726734" cy="24728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0">
            <a:extLst>
              <a:ext uri="{FF2B5EF4-FFF2-40B4-BE49-F238E27FC236}">
                <a16:creationId xmlns:a16="http://schemas.microsoft.com/office/drawing/2014/main" id="{1D934801-2305-8145-81F9-FAC2EE5CC6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62091" y="4031230"/>
            <a:ext cx="2726734" cy="24728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47940" y="356616"/>
            <a:ext cx="530214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6140FDB-EAEA-104A-80E2-0A24709E1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0" y="6246875"/>
            <a:ext cx="4124934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D4E4B7E-3403-F449-A802-E3359C5CAA4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63825" y="6246875"/>
            <a:ext cx="2724203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F9C8B85-0661-044C-BDED-C8BDB44ABB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462091" y="3660984"/>
            <a:ext cx="2724203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8" name="Picture Placeholder 20">
            <a:extLst>
              <a:ext uri="{FF2B5EF4-FFF2-40B4-BE49-F238E27FC236}">
                <a16:creationId xmlns:a16="http://schemas.microsoft.com/office/drawing/2014/main" id="{2F9624E4-2AF2-1846-8A59-99DA780A5E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54182" y="1429130"/>
            <a:ext cx="5078661" cy="50749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57BA906D-DF8D-D343-8168-ED6AB7F10BF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54182" y="6246875"/>
            <a:ext cx="5078661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AA8D1936-AC33-EE4C-8B3F-8E5EB0844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61A073C9-4670-C74F-9A07-05C32BBE55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5065" y="6611219"/>
            <a:ext cx="4112275" cy="113554"/>
          </a:xfrm>
        </p:spPr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</p:spTree>
    <p:extLst>
      <p:ext uri="{BB962C8B-B14F-4D97-AF65-F5344CB8AC3E}">
        <p14:creationId xmlns:p14="http://schemas.microsoft.com/office/powerpoint/2010/main" val="29623843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.1_Flexible Image Grid No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6611971" y="1429130"/>
            <a:ext cx="5576855" cy="50749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2937D530-A2AE-AC42-82EB-F6DBCB31FA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1429130"/>
            <a:ext cx="3622613" cy="50749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1239C348-C1A8-C747-B0A1-8D9077E3DD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55190" y="1429130"/>
            <a:ext cx="2726734" cy="24728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0">
            <a:extLst>
              <a:ext uri="{FF2B5EF4-FFF2-40B4-BE49-F238E27FC236}">
                <a16:creationId xmlns:a16="http://schemas.microsoft.com/office/drawing/2014/main" id="{1D934801-2305-8145-81F9-FAC2EE5CC6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55190" y="4031230"/>
            <a:ext cx="2726734" cy="24728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47940" y="356616"/>
            <a:ext cx="530214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6140FDB-EAEA-104A-80E2-0A24709E1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11172" y="6246875"/>
            <a:ext cx="5577654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BFF7107-AFB3-E64D-833A-C13CED88312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" y="6246875"/>
            <a:ext cx="3622613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D4E4B7E-3403-F449-A802-E3359C5CAA4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56924" y="6246875"/>
            <a:ext cx="2724203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F9C8B85-0661-044C-BDED-C8BDB44ABB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55190" y="3644776"/>
            <a:ext cx="2724203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568F754D-8863-6C46-AD8B-DE1E5E9EE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EE9D3750-E943-ED4A-9D8F-1182CA53F62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5065" y="6611219"/>
            <a:ext cx="4112275" cy="113554"/>
          </a:xfrm>
        </p:spPr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</p:spTree>
    <p:extLst>
      <p:ext uri="{BB962C8B-B14F-4D97-AF65-F5344CB8AC3E}">
        <p14:creationId xmlns:p14="http://schemas.microsoft.com/office/powerpoint/2010/main" val="11555260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3.3_Flexible Image Grid No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7530883" y="1429130"/>
            <a:ext cx="4657942" cy="50749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0">
            <a:extLst>
              <a:ext uri="{FF2B5EF4-FFF2-40B4-BE49-F238E27FC236}">
                <a16:creationId xmlns:a16="http://schemas.microsoft.com/office/drawing/2014/main" id="{2937D530-A2AE-AC42-82EB-F6DBCB31FA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55983" y="1429130"/>
            <a:ext cx="4545651" cy="50749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1239C348-C1A8-C747-B0A1-8D9077E3DD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429130"/>
            <a:ext cx="2726734" cy="24728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0">
            <a:extLst>
              <a:ext uri="{FF2B5EF4-FFF2-40B4-BE49-F238E27FC236}">
                <a16:creationId xmlns:a16="http://schemas.microsoft.com/office/drawing/2014/main" id="{1D934801-2305-8145-81F9-FAC2EE5CC6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031230"/>
            <a:ext cx="2726734" cy="247282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447940" y="356616"/>
            <a:ext cx="530214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6140FDB-EAEA-104A-80E2-0A24709E111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30883" y="6246875"/>
            <a:ext cx="4657942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BFF7107-AFB3-E64D-833A-C13CED88312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55982" y="6246875"/>
            <a:ext cx="4545652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D4E4B7E-3403-F449-A802-E3359C5CAA4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34" y="6246875"/>
            <a:ext cx="2724203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F9C8B85-0661-044C-BDED-C8BDB44ABB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0" y="3644776"/>
            <a:ext cx="2724203" cy="257175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128546"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 marL="12696" indent="0">
              <a:lnSpc>
                <a:spcPct val="110000"/>
              </a:lnSpc>
              <a:spcAft>
                <a:spcPts val="400"/>
              </a:spcAft>
              <a:tabLst/>
              <a:defRPr sz="12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8D69F281-3986-6A4E-850F-3FBBB467E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9D2975B2-BAAA-2D48-94D0-907DCB4F84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5065" y="6611219"/>
            <a:ext cx="4112275" cy="113554"/>
          </a:xfrm>
        </p:spPr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</p:spTree>
    <p:extLst>
      <p:ext uri="{BB962C8B-B14F-4D97-AF65-F5344CB8AC3E}">
        <p14:creationId xmlns:p14="http://schemas.microsoft.com/office/powerpoint/2010/main" val="13826764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ivider Lef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07909" y="914400"/>
            <a:ext cx="6980916" cy="55896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8" name="Rectangle 7"/>
          <p:cNvSpPr/>
          <p:nvPr userDrawn="1"/>
        </p:nvSpPr>
        <p:spPr>
          <a:xfrm>
            <a:off x="447935" y="914400"/>
            <a:ext cx="530214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1112763"/>
            <a:ext cx="4319909" cy="1097280"/>
          </a:xfrm>
        </p:spPr>
        <p:txBody>
          <a:bodyPr anchor="t" anchorCtr="0"/>
          <a:lstStyle>
            <a:lvl1pPr algn="l">
              <a:lnSpc>
                <a:spcPct val="82000"/>
              </a:lnSpc>
              <a:defRPr sz="4799" spc="-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Section Title Goes Here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3301109" y="4726034"/>
            <a:ext cx="1777553" cy="17780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18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5207909" y="914400"/>
            <a:ext cx="6980916" cy="558964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8AA77F7-089B-0A45-B108-6D5CD2494D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86446" y="4811370"/>
            <a:ext cx="1606876" cy="1607344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defRPr>
                <a:solidFill>
                  <a:schemeClr val="bg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tabLst/>
              <a:defRPr sz="1200" b="0" i="0" baseline="0">
                <a:solidFill>
                  <a:schemeClr val="tx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Subhead Goes Here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643A0D5-5B5E-8E41-A729-8B728E55CE9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8628" y="2408406"/>
            <a:ext cx="4003081" cy="2317629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aseline="0">
                <a:solidFill>
                  <a:schemeClr val="tx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="0" i="0" baseline="0">
                <a:solidFill>
                  <a:schemeClr val="tx1"/>
                </a:solidFill>
                <a:latin typeface="Graphik Light" charset="0"/>
                <a:ea typeface="Graphik Light" charset="0"/>
                <a:cs typeface="Graphik Light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second level text. Use the text indent button to change style.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FC312DF5-A1C6-FF45-AE41-397FB7A6FD7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5065" y="6611219"/>
            <a:ext cx="4112275" cy="113554"/>
          </a:xfrm>
        </p:spPr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3B50D3CC-1C55-444E-BCAB-EDD5CEC61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89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.1_Section Divider Color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429130"/>
            <a:ext cx="5078661" cy="507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1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5207910" y="1429129"/>
            <a:ext cx="6980911" cy="5074922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447940" y="356616"/>
            <a:ext cx="530214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9DEBF5-5819-4A4A-B69B-AC5C730D264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58628" y="1825626"/>
            <a:ext cx="4197672" cy="4259262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aseline="0">
                <a:solidFill>
                  <a:schemeClr val="bg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="0" i="0" baseline="0">
                <a:solidFill>
                  <a:schemeClr val="bg1"/>
                </a:solidFill>
                <a:latin typeface="Graphik Regular" charset="0"/>
                <a:ea typeface="Graphik Regular" charset="0"/>
                <a:cs typeface="Graphik Regular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lvl="1"/>
            <a:r>
              <a:rPr lang="en-US"/>
              <a:t>This is second level text. Use the text indent button to change style.</a:t>
            </a:r>
          </a:p>
        </p:txBody>
      </p:sp>
      <p:sp>
        <p:nvSpPr>
          <p:cNvPr id="10" name="Title 20">
            <a:extLst>
              <a:ext uri="{FF2B5EF4-FFF2-40B4-BE49-F238E27FC236}">
                <a16:creationId xmlns:a16="http://schemas.microsoft.com/office/drawing/2014/main" id="{BE3713E9-7CB0-7D46-988F-68C3155273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754" y="559984"/>
            <a:ext cx="10983870" cy="640080"/>
          </a:xfrm>
        </p:spPr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B226252D-7447-9844-B2FA-F52868818B6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5065" y="6611219"/>
            <a:ext cx="4112275" cy="113554"/>
          </a:xfrm>
        </p:spPr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36C34C81-D602-C04D-9D1A-25AA09E25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96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White Bar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939903"/>
            <a:ext cx="12188824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8722" y="5549900"/>
            <a:ext cx="953902" cy="954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253138-295B-174E-9BAC-9ADCF8CB39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18"/>
          <a:stretch/>
        </p:blipFill>
        <p:spPr>
          <a:xfrm>
            <a:off x="7021" y="2058944"/>
            <a:ext cx="12181804" cy="43535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F4FBDE-72B8-4148-B8E1-43B88C97AF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040" y="6063488"/>
            <a:ext cx="1488005" cy="4834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03235" y="658583"/>
            <a:ext cx="9782354" cy="1097280"/>
          </a:xfrm>
        </p:spPr>
        <p:txBody>
          <a:bodyPr anchor="t" anchorCtr="0"/>
          <a:lstStyle>
            <a:lvl1pPr algn="ctr">
              <a:lnSpc>
                <a:spcPct val="82000"/>
              </a:lnSpc>
              <a:defRPr sz="8435" spc="-50" baseline="0"/>
            </a:lvl1pPr>
          </a:lstStyle>
          <a:p>
            <a:r>
              <a:rPr lang="en-US"/>
              <a:t>Final Slide Text Goes Here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B433BF7E-4E2E-6A4D-A0DD-BC1CE3879A8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98177" y="5549904"/>
            <a:ext cx="962526" cy="96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256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hite Bar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939903"/>
            <a:ext cx="12188824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8722" y="5549900"/>
            <a:ext cx="953902" cy="954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253138-295B-174E-9BAC-9ADCF8CB39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518"/>
          <a:stretch/>
        </p:blipFill>
        <p:spPr>
          <a:xfrm>
            <a:off x="7021" y="2058944"/>
            <a:ext cx="12181804" cy="43535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03235" y="658583"/>
            <a:ext cx="9782354" cy="1097280"/>
          </a:xfrm>
        </p:spPr>
        <p:txBody>
          <a:bodyPr anchor="t" anchorCtr="0"/>
          <a:lstStyle>
            <a:lvl1pPr algn="ctr">
              <a:lnSpc>
                <a:spcPct val="82000"/>
              </a:lnSpc>
              <a:defRPr sz="8435" spc="-50" baseline="0"/>
            </a:lvl1pPr>
          </a:lstStyle>
          <a:p>
            <a:r>
              <a:rPr lang="en-US"/>
              <a:t>Final Slide Text Goes Here</a:t>
            </a:r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D40C5D8-13D9-6E4E-A3FC-9BF29E617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98177" y="5549904"/>
            <a:ext cx="962526" cy="96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974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7.1_Standard Slide Whit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47940" y="356616"/>
            <a:ext cx="530214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99"/>
          </a:p>
        </p:txBody>
      </p:sp>
      <p:sp>
        <p:nvSpPr>
          <p:cNvPr id="21" name="Title 20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207911" y="1825625"/>
            <a:ext cx="6534714" cy="4351338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1200"/>
            </a:lvl1pPr>
            <a:lvl2pPr>
              <a:lnSpc>
                <a:spcPct val="110000"/>
              </a:lnSpc>
              <a:spcBef>
                <a:spcPts val="1000"/>
              </a:spcBef>
              <a:defRPr sz="1200"/>
            </a:lvl2pPr>
            <a:lvl3pPr>
              <a:lnSpc>
                <a:spcPct val="110000"/>
              </a:lnSpc>
              <a:spcBef>
                <a:spcPts val="1000"/>
              </a:spcBef>
              <a:defRPr sz="1200"/>
            </a:lvl3pPr>
            <a:lvl4pPr>
              <a:lnSpc>
                <a:spcPct val="110000"/>
              </a:lnSpc>
              <a:spcBef>
                <a:spcPts val="1000"/>
              </a:spcBef>
              <a:defRPr sz="1200"/>
            </a:lvl4pPr>
            <a:lvl5pPr>
              <a:lnSpc>
                <a:spcPct val="110000"/>
              </a:lnSpc>
              <a:spcBef>
                <a:spcPts val="1000"/>
              </a:spcBef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758628" y="1825625"/>
            <a:ext cx="4003081" cy="4351338"/>
          </a:xfrm>
        </p:spPr>
        <p:txBody>
          <a:bodyPr>
            <a:no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aseline="0">
                <a:solidFill>
                  <a:schemeClr val="tx2"/>
                </a:solidFill>
              </a:defRPr>
            </a:lvl1pPr>
            <a:lvl2pPr marL="12696" marR="0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 sz="2500" b="0" i="0" baseline="0">
                <a:solidFill>
                  <a:schemeClr val="tx1"/>
                </a:solidFill>
                <a:latin typeface="Graphik Light" charset="0"/>
                <a:ea typeface="Graphik Light" charset="0"/>
                <a:cs typeface="Graphik Light" charset="0"/>
              </a:defRPr>
            </a:lvl2pPr>
          </a:lstStyle>
          <a:p>
            <a:pPr lvl="0"/>
            <a:r>
              <a:rPr lang="en-US"/>
              <a:t>Intro text goes here.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is second level text. Use the text indent button to change style.</a:t>
            </a:r>
          </a:p>
          <a:p>
            <a:pPr marL="12696" marR="0" lvl="1" indent="0" algn="l" defTabSz="914093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1BE81E66-F772-564E-8E14-E5ECACA48B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5065" y="6611219"/>
            <a:ext cx="4112275" cy="113554"/>
          </a:xfrm>
        </p:spPr>
        <p:txBody>
          <a:bodyPr/>
          <a:lstStyle/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8294C17-6E82-0D42-AF40-5328240E9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863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White Bar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5">
            <a:extLst>
              <a:ext uri="{FF2B5EF4-FFF2-40B4-BE49-F238E27FC236}">
                <a16:creationId xmlns:a16="http://schemas.microsoft.com/office/drawing/2014/main" id="{85F8452F-BCC5-B649-9D4C-8B15850609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138"/>
          <a:stretch/>
        </p:blipFill>
        <p:spPr>
          <a:xfrm>
            <a:off x="0" y="1588"/>
            <a:ext cx="12188825" cy="6856412"/>
          </a:xfrm>
          <a:prstGeom prst="rect">
            <a:avLst/>
          </a:prstGeom>
          <a:solidFill>
            <a:srgbClr val="F8E576"/>
          </a:solidFill>
        </p:spPr>
      </p:pic>
      <p:sp>
        <p:nvSpPr>
          <p:cNvPr id="9" name="Rectangle 8"/>
          <p:cNvSpPr/>
          <p:nvPr userDrawn="1"/>
        </p:nvSpPr>
        <p:spPr>
          <a:xfrm>
            <a:off x="3" y="4289552"/>
            <a:ext cx="12188824" cy="2374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4426711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112182" y="4188967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7314942" y="4518156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B3F409E4-52D1-F947-8BDD-F7D7A99104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42781" y="5549904"/>
            <a:ext cx="962526" cy="96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5944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White Bar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5">
            <a:extLst>
              <a:ext uri="{FF2B5EF4-FFF2-40B4-BE49-F238E27FC236}">
                <a16:creationId xmlns:a16="http://schemas.microsoft.com/office/drawing/2014/main" id="{85F8452F-BCC5-B649-9D4C-8B15850609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138"/>
          <a:stretch/>
        </p:blipFill>
        <p:spPr>
          <a:xfrm>
            <a:off x="0" y="1588"/>
            <a:ext cx="12188825" cy="6856412"/>
          </a:xfrm>
          <a:prstGeom prst="rect">
            <a:avLst/>
          </a:prstGeom>
          <a:solidFill>
            <a:srgbClr val="F8E576"/>
          </a:solidFill>
        </p:spPr>
      </p:pic>
      <p:sp>
        <p:nvSpPr>
          <p:cNvPr id="9" name="Rectangle 8"/>
          <p:cNvSpPr/>
          <p:nvPr userDrawn="1"/>
        </p:nvSpPr>
        <p:spPr>
          <a:xfrm>
            <a:off x="3" y="4289552"/>
            <a:ext cx="12188824" cy="2374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4426711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112182" y="4188967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7314942" y="4518156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06D97D-2E7D-E54A-A3DF-8CE8529D22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752" y="5881811"/>
            <a:ext cx="2116890" cy="687537"/>
          </a:xfrm>
          <a:prstGeom prst="rect">
            <a:avLst/>
          </a:prstGeom>
        </p:spPr>
      </p:pic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B3F409E4-52D1-F947-8BDD-F7D7A99104C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698177" y="5549904"/>
            <a:ext cx="962526" cy="96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542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Gri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 userDrawn="1"/>
        </p:nvSpPr>
        <p:spPr>
          <a:xfrm>
            <a:off x="2346350" y="2127644"/>
            <a:ext cx="1857200" cy="30416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/>
          <p:cNvSpPr/>
          <p:nvPr userDrawn="1"/>
        </p:nvSpPr>
        <p:spPr>
          <a:xfrm>
            <a:off x="4255918" y="2127644"/>
            <a:ext cx="5582715" cy="304164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/>
          <p:cNvSpPr/>
          <p:nvPr userDrawn="1"/>
        </p:nvSpPr>
        <p:spPr>
          <a:xfrm>
            <a:off x="5585890" y="5223891"/>
            <a:ext cx="4252741" cy="12801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255917" y="2127645"/>
            <a:ext cx="5582717" cy="304164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12"/>
          </p:nvPr>
        </p:nvSpPr>
        <p:spPr>
          <a:xfrm>
            <a:off x="5585889" y="5223889"/>
            <a:ext cx="4252743" cy="1280161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4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2346350" y="2127644"/>
            <a:ext cx="1857200" cy="3041649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4255916" y="5223892"/>
            <a:ext cx="1279826" cy="1280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90609" y="941832"/>
            <a:ext cx="6148024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9965537" y="758074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extBox 3"/>
          <p:cNvSpPr txBox="1"/>
          <p:nvPr userDrawn="1"/>
        </p:nvSpPr>
        <p:spPr>
          <a:xfrm>
            <a:off x="405305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10230644" y="3842262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10230644" y="4696082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2064707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41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10194960" y="1023253"/>
            <a:ext cx="1571694" cy="1186425"/>
          </a:xfrm>
        </p:spPr>
        <p:txBody>
          <a:bodyPr>
            <a:normAutofit/>
          </a:bodyPr>
          <a:lstStyle>
            <a:lvl1pPr marL="0" marR="0" indent="0" algn="l" defTabSz="914093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 marL="0" marR="0" lvl="0" indent="0" algn="l" defTabSz="914093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0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kumimoji="0" lang="en-US" sz="1300" b="0" i="0" u="none" strike="noStrike" kern="10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Light" charset="0"/>
                <a:ea typeface="Graphik Light" charset="0"/>
                <a:cs typeface="Graphik Light" charset="0"/>
              </a:rPr>
            </a:br>
            <a:r>
              <a:rPr kumimoji="0" lang="en-US" sz="1300" b="0" i="0" u="none" strike="noStrike" kern="10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 marL="0" marR="0" lvl="0" indent="0" algn="l" defTabSz="914093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0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kumimoji="0" lang="en-US" sz="1300" b="0" i="0" u="none" strike="noStrike" kern="10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Light" charset="0"/>
                <a:ea typeface="Graphik Light" charset="0"/>
                <a:cs typeface="Graphik Light" charset="0"/>
              </a:rPr>
            </a:br>
            <a:r>
              <a:rPr kumimoji="0" lang="en-US" sz="1300" b="1" i="0" u="none" strike="noStrike" kern="10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05306" y="3842263"/>
            <a:ext cx="1736907" cy="1737360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/>
          <a:lstStyle>
            <a:lvl1pPr>
              <a:defRPr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Use the Slide Master for this slide to place client logos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0194959" y="2373626"/>
            <a:ext cx="1189757" cy="926549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/>
          <a:lstStyle>
            <a:lvl1pPr>
              <a:defRPr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Style date in </a:t>
            </a:r>
            <a:r>
              <a:rPr lang="en-US" err="1"/>
              <a:t>Semibold</a:t>
            </a:r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ull Size O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3"/>
            <a:ext cx="12188825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447939" y="4736594"/>
            <a:ext cx="8567951" cy="21214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4873752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112182" y="4636008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TextBox 37"/>
          <p:cNvSpPr txBox="1"/>
          <p:nvPr userDrawn="1"/>
        </p:nvSpPr>
        <p:spPr>
          <a:xfrm>
            <a:off x="758754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41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7314942" y="4965196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642394" y="1679576"/>
            <a:ext cx="1736907" cy="1737360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/>
          <a:lstStyle>
            <a:lvl1pPr>
              <a:defRPr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Use the Slide Master for this slide to place a background image and client logos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ull Size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3"/>
            <a:ext cx="12188825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447939" y="4289552"/>
            <a:ext cx="8567951" cy="2568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4426711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112182" y="4188967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58754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418156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19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7314942" y="4518156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642394" y="1679576"/>
            <a:ext cx="1736907" cy="1737360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/>
          <a:lstStyle>
            <a:lvl1pPr>
              <a:defRPr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Use the Slide Master for this slide to place a background image and client logos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ol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3" y="4965195"/>
            <a:ext cx="12188824" cy="18928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88825" cy="49651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447939" y="4289552"/>
            <a:ext cx="8567951" cy="2568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4426711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112182" y="4188967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58754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418156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7314942" y="4518156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642394" y="1679576"/>
            <a:ext cx="1736907" cy="1737360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/>
          <a:lstStyle>
            <a:lvl1pPr>
              <a:defRPr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Use the Slide Master for this slide to place a background image and client logos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 Bar Two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2"/>
            <a:ext cx="12188825" cy="42895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3" y="4289552"/>
            <a:ext cx="12188824" cy="2568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4426711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112182" y="4188967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58754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418156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13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7314942" y="4518156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642394" y="1679576"/>
            <a:ext cx="1736907" cy="1737360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/>
          <a:lstStyle>
            <a:lvl1pPr>
              <a:defRPr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Use the Slide Master for this slide to place a background image and client logos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 Bar O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"/>
            <a:ext cx="12188825" cy="52344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0" y="5234431"/>
            <a:ext cx="12188825" cy="1623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3704" y="5371592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8723" y="5549904"/>
            <a:ext cx="953902" cy="9541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8077130" y="5133848"/>
            <a:ext cx="530213" cy="5303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TextBox 37"/>
          <p:cNvSpPr txBox="1"/>
          <p:nvPr userDrawn="1"/>
        </p:nvSpPr>
        <p:spPr>
          <a:xfrm>
            <a:off x="758754" y="5863970"/>
            <a:ext cx="1500418" cy="617143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1350" b="1" i="0">
                <a:ln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latin typeface="Graphik Semibold" charset="0"/>
                <a:ea typeface="Graphik Semibold" charset="0"/>
                <a:cs typeface="Graphik Semibold" charset="0"/>
              </a:rPr>
              <a:t>LOGO</a:t>
            </a:r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8279890" y="5463035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742490" y="-901147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642394" y="1679576"/>
            <a:ext cx="1736907" cy="1737360"/>
          </a:xfrm>
          <a:solidFill>
            <a:schemeClr val="bg2">
              <a:lumMod val="40000"/>
              <a:lumOff val="60000"/>
            </a:schemeClr>
          </a:solidFill>
        </p:spPr>
        <p:txBody>
          <a:bodyPr lIns="91440" tIns="91440" rIns="91440" bIns="91440"/>
          <a:lstStyle>
            <a:lvl1pPr>
              <a:defRPr b="0" i="0" baseline="0">
                <a:latin typeface="Graphik Regular" charset="0"/>
                <a:ea typeface="Graphik Regular" charset="0"/>
                <a:cs typeface="Graphik Regular" charset="0"/>
              </a:defRPr>
            </a:lvl1pPr>
          </a:lstStyle>
          <a:p>
            <a:pPr lvl="0"/>
            <a:r>
              <a:rPr lang="en-US"/>
              <a:t>NOTE:</a:t>
            </a:r>
            <a:br>
              <a:rPr lang="en-US"/>
            </a:br>
            <a:r>
              <a:rPr lang="en-US"/>
              <a:t>Use the Slide Master for this slide to place a background image and client logos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 Col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3">
            <a:extLst>
              <a:ext uri="{FF2B5EF4-FFF2-40B4-BE49-F238E27FC236}">
                <a16:creationId xmlns:a16="http://schemas.microsoft.com/office/drawing/2014/main" id="{69E3BCA8-0751-CD42-9799-E84CA0C89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9" t="15761" b="2353"/>
          <a:stretch/>
        </p:blipFill>
        <p:spPr>
          <a:xfrm>
            <a:off x="4731914" y="2387891"/>
            <a:ext cx="4153006" cy="2347973"/>
          </a:xfrm>
          <a:prstGeom prst="rect">
            <a:avLst/>
          </a:prstGeom>
        </p:spPr>
      </p:pic>
      <p:pic>
        <p:nvPicPr>
          <p:cNvPr id="16" name="Picture Placeholder 4">
            <a:extLst>
              <a:ext uri="{FF2B5EF4-FFF2-40B4-BE49-F238E27FC236}">
                <a16:creationId xmlns:a16="http://schemas.microsoft.com/office/drawing/2014/main" id="{D99C9AAF-F997-0D48-B3BF-5B9FEFDB1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" r="310"/>
          <a:stretch/>
        </p:blipFill>
        <p:spPr>
          <a:xfrm>
            <a:off x="9015890" y="0"/>
            <a:ext cx="3172935" cy="5642204"/>
          </a:xfrm>
          <a:prstGeom prst="rect">
            <a:avLst/>
          </a:prstGeom>
        </p:spPr>
      </p:pic>
      <p:pic>
        <p:nvPicPr>
          <p:cNvPr id="13" name="Picture Placeholder 8" descr="A house that has a sign on the side of a road&#10;&#10;Description automatically generated">
            <a:extLst>
              <a:ext uri="{FF2B5EF4-FFF2-40B4-BE49-F238E27FC236}">
                <a16:creationId xmlns:a16="http://schemas.microsoft.com/office/drawing/2014/main" id="{81C831F2-F5D4-2D49-98C5-18C08C5B4E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5006" t="9203" b="-5798"/>
          <a:stretch/>
        </p:blipFill>
        <p:spPr>
          <a:xfrm>
            <a:off x="-1" y="2383123"/>
            <a:ext cx="4573001" cy="2919702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3" y="4965195"/>
            <a:ext cx="12188824" cy="18928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447939" y="4289552"/>
            <a:ext cx="8567951" cy="2568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8753" y="4426711"/>
            <a:ext cx="6227540" cy="1097280"/>
          </a:xfrm>
        </p:spPr>
        <p:txBody>
          <a:bodyPr anchor="t" anchorCtr="0"/>
          <a:lstStyle>
            <a:lvl1pPr algn="r">
              <a:lnSpc>
                <a:spcPct val="82000"/>
              </a:lnSpc>
              <a:defRPr sz="4797" spc="-51" baseline="0"/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14" hasCustomPrompt="1"/>
          </p:nvPr>
        </p:nvSpPr>
        <p:spPr>
          <a:xfrm>
            <a:off x="7314942" y="4518156"/>
            <a:ext cx="1571694" cy="1186425"/>
          </a:xfrm>
        </p:spPr>
        <p:txBody>
          <a:bodyPr/>
          <a:lstStyle>
            <a:lvl1pPr>
              <a:lnSpc>
                <a:spcPct val="110000"/>
              </a:lnSpc>
              <a:spcBef>
                <a:spcPts val="1598"/>
              </a:spcBef>
              <a:defRPr sz="1400" b="0" i="0">
                <a:latin typeface="Graphik Light" charset="0"/>
                <a:ea typeface="Graphik Light" charset="0"/>
                <a:cs typeface="Graphik Light" charset="0"/>
              </a:defRPr>
            </a:lvl1pPr>
          </a:lstStyle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Client City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or Plan Subtitle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  <a:t>Draft Version Name</a:t>
            </a:r>
            <a:br>
              <a:rPr lang="en-US" sz="1300" b="0" i="0" kern="1000">
                <a:solidFill>
                  <a:schemeClr val="tx1"/>
                </a:solidFill>
                <a:effectLst/>
                <a:latin typeface="Graphik Light" charset="0"/>
                <a:ea typeface="Graphik Light" charset="0"/>
                <a:cs typeface="Graphik Light" charset="0"/>
              </a:rPr>
            </a:br>
            <a:r>
              <a:rPr lang="en-US" sz="1300" b="1" i="0" kern="1000">
                <a:solidFill>
                  <a:schemeClr val="tx1"/>
                </a:solidFill>
                <a:effectLst/>
                <a:latin typeface="Graphik Semibold" charset="0"/>
                <a:ea typeface="Graphik Semibold" charset="0"/>
                <a:cs typeface="Graphik Semibold" charset="0"/>
              </a:rPr>
              <a:t>Month XX, 20XX</a:t>
            </a:r>
          </a:p>
        </p:txBody>
      </p:sp>
      <p:pic>
        <p:nvPicPr>
          <p:cNvPr id="17" name="Picture 16" descr="A car parked on the side of a road&#10;&#10;Description automatically generated">
            <a:extLst>
              <a:ext uri="{FF2B5EF4-FFF2-40B4-BE49-F238E27FC236}">
                <a16:creationId xmlns:a16="http://schemas.microsoft.com/office/drawing/2014/main" id="{4C64CC6C-BB38-A745-BE13-D6C90F7CD4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7416" t="3165" r="14534" b="27478"/>
          <a:stretch/>
        </p:blipFill>
        <p:spPr>
          <a:xfrm>
            <a:off x="-1" y="0"/>
            <a:ext cx="4573001" cy="2245488"/>
          </a:xfrm>
          <a:prstGeom prst="rect">
            <a:avLst/>
          </a:prstGeom>
        </p:spPr>
      </p:pic>
      <p:pic>
        <p:nvPicPr>
          <p:cNvPr id="18" name="Picture 17" descr="A car parked on the side of a building&#10;&#10;Description automatically generated">
            <a:extLst>
              <a:ext uri="{FF2B5EF4-FFF2-40B4-BE49-F238E27FC236}">
                <a16:creationId xmlns:a16="http://schemas.microsoft.com/office/drawing/2014/main" id="{B50E9C38-B783-E147-AD85-D3F7282AB1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9287" t="9023" r="9650" b="3552"/>
          <a:stretch/>
        </p:blipFill>
        <p:spPr>
          <a:xfrm>
            <a:off x="4731915" y="0"/>
            <a:ext cx="4153006" cy="2245487"/>
          </a:xfrm>
          <a:prstGeom prst="rect">
            <a:avLst/>
          </a:prstGeom>
        </p:spPr>
      </p:pic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D145E5A7-62EF-4249-BA20-B84712DEC24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58752" y="5569677"/>
            <a:ext cx="962526" cy="96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3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5067" y="374907"/>
            <a:ext cx="10983869" cy="6400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Slide title goes here sentence case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065" y="1645920"/>
            <a:ext cx="11152775" cy="45354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2CFBAB1C-1307-E549-A6AA-63EBD38304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065" y="6611219"/>
            <a:ext cx="4112275" cy="11355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800" baseline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F7724C55-3C8E-0848-9468-16DED798F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4" r:id="rId3"/>
    <p:sldLayoutId id="2147483718" r:id="rId4"/>
    <p:sldLayoutId id="2147483719" r:id="rId5"/>
    <p:sldLayoutId id="2147483700" r:id="rId6"/>
    <p:sldLayoutId id="2147483701" r:id="rId7"/>
    <p:sldLayoutId id="2147483702" r:id="rId8"/>
    <p:sldLayoutId id="2147483713" r:id="rId9"/>
    <p:sldLayoutId id="2147483697" r:id="rId10"/>
    <p:sldLayoutId id="2147483699" r:id="rId11"/>
    <p:sldLayoutId id="2147483698" r:id="rId12"/>
    <p:sldLayoutId id="2147483696" r:id="rId13"/>
    <p:sldLayoutId id="2147483711" r:id="rId14"/>
    <p:sldLayoutId id="2147483712" r:id="rId15"/>
    <p:sldLayoutId id="2147483708" r:id="rId16"/>
    <p:sldLayoutId id="2147483709" r:id="rId17"/>
    <p:sldLayoutId id="2147483710" r:id="rId18"/>
    <p:sldLayoutId id="2147483703" r:id="rId19"/>
    <p:sldLayoutId id="2147483685" r:id="rId20"/>
    <p:sldLayoutId id="2147483704" r:id="rId21"/>
    <p:sldLayoutId id="2147483694" r:id="rId22"/>
    <p:sldLayoutId id="2147483686" r:id="rId23"/>
    <p:sldLayoutId id="2147483695" r:id="rId24"/>
    <p:sldLayoutId id="2147483690" r:id="rId25"/>
    <p:sldLayoutId id="2147483692" r:id="rId26"/>
    <p:sldLayoutId id="2147483693" r:id="rId27"/>
    <p:sldLayoutId id="2147483687" r:id="rId28"/>
    <p:sldLayoutId id="2147483717" r:id="rId29"/>
    <p:sldLayoutId id="2147483689" r:id="rId30"/>
    <p:sldLayoutId id="2147483723" r:id="rId31"/>
    <p:sldLayoutId id="2147483724" r:id="rId32"/>
    <p:sldLayoutId id="2147483725" r:id="rId33"/>
    <p:sldLayoutId id="2147483729" r:id="rId34"/>
    <p:sldLayoutId id="2147483732" r:id="rId35"/>
    <p:sldLayoutId id="2147483735" r:id="rId36"/>
    <p:sldLayoutId id="2147483738" r:id="rId37"/>
    <p:sldLayoutId id="2147483739" r:id="rId38"/>
  </p:sldLayoutIdLst>
  <p:hf hdr="0" dt="0"/>
  <p:txStyles>
    <p:titleStyle>
      <a:lvl1pPr algn="l" defTabSz="914093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2"/>
          </a:solidFill>
          <a:latin typeface="Graphik Extralight" charset="0"/>
          <a:ea typeface="Graphik Extralight" charset="0"/>
          <a:cs typeface="Graphik Extralight" charset="0"/>
        </a:defRPr>
      </a:lvl1pPr>
    </p:titleStyle>
    <p:bodyStyle>
      <a:lvl1pPr marL="0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1pPr>
      <a:lvl2pPr marL="457047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2pPr>
      <a:lvl3pPr marL="914093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3pPr>
      <a:lvl4pPr marL="1371140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4pPr>
      <a:lvl5pPr marL="1828186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5pPr>
      <a:lvl6pPr marL="2513755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02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51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895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47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93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40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186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33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280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26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373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756" y="559987"/>
            <a:ext cx="10983869" cy="6400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3052" y="1825624"/>
            <a:ext cx="10979571" cy="435133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Footer Placeholder 4"/>
          <p:cNvSpPr txBox="1">
            <a:spLocks/>
          </p:cNvSpPr>
          <p:nvPr userDrawn="1"/>
        </p:nvSpPr>
        <p:spPr>
          <a:xfrm>
            <a:off x="1118586" y="6196081"/>
            <a:ext cx="4113728" cy="13716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chemeClr val="tx1"/>
                </a:solidFill>
                <a:latin typeface="Graphik Regular" charset="0"/>
                <a:ea typeface="Graphik Regular" charset="0"/>
                <a:cs typeface="Graphik Regular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>
              <a:latin typeface="Graphik Light" charset="0"/>
              <a:ea typeface="Graphik Light" charset="0"/>
              <a:cs typeface="Graphik Light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4D2CEE4-5E84-224D-8897-1F51A6E12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065" y="6611219"/>
            <a:ext cx="4112275" cy="11355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799" baseline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r>
              <a:rPr lang="en-US">
                <a:latin typeface="Graphik Light" panose="020B0403030202060203" pitchFamily="34" charset="0"/>
                <a:ea typeface="Graphik Light" charset="0"/>
                <a:cs typeface="Graphik Light" charset="0"/>
              </a:rPr>
              <a:t>Winston-Salem: Missing Middle Housing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CDDCD21-2671-9446-8CB2-FED68B3CBD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0" i="0">
                <a:solidFill>
                  <a:schemeClr val="tx1"/>
                </a:solidFill>
                <a:latin typeface="Graphik Regular" panose="020B0503030202060203" pitchFamily="34" charset="0"/>
              </a:defRPr>
            </a:lvl1pPr>
          </a:lstStyle>
          <a:p>
            <a:fld id="{47A3C0F0-49D0-0E4F-B8D9-7BD3F7FD52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79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37" r:id="rId2"/>
    <p:sldLayoutId id="2147483679" r:id="rId3"/>
    <p:sldLayoutId id="2147483678" r:id="rId4"/>
    <p:sldLayoutId id="2147483680" r:id="rId5"/>
    <p:sldLayoutId id="2147483681" r:id="rId6"/>
    <p:sldLayoutId id="2147483682" r:id="rId7"/>
    <p:sldLayoutId id="2147483683" r:id="rId8"/>
    <p:sldLayoutId id="2147483740" r:id="rId9"/>
  </p:sldLayoutIdLst>
  <p:hf hdr="0" dt="0"/>
  <p:txStyles>
    <p:titleStyle>
      <a:lvl1pPr algn="l" defTabSz="914093" rtl="0" eaLnBrk="1" latinLnBrk="0" hangingPunct="1">
        <a:lnSpc>
          <a:spcPct val="90000"/>
        </a:lnSpc>
        <a:spcBef>
          <a:spcPct val="0"/>
        </a:spcBef>
        <a:buNone/>
        <a:defRPr sz="4797" b="0" i="0" kern="1200">
          <a:solidFill>
            <a:schemeClr val="tx2"/>
          </a:solidFill>
          <a:latin typeface="Graphik Extralight" charset="0"/>
          <a:ea typeface="Graphik Extralight" charset="0"/>
          <a:cs typeface="Graphik Extralight" charset="0"/>
        </a:defRPr>
      </a:lvl1pPr>
    </p:titleStyle>
    <p:bodyStyle>
      <a:lvl1pPr marL="0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1pPr>
      <a:lvl2pPr marL="457047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2pPr>
      <a:lvl3pPr marL="914093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3pPr>
      <a:lvl4pPr marL="1371140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4pPr>
      <a:lvl5pPr marL="1828186" indent="0" algn="l" defTabSz="914093" rtl="0" eaLnBrk="1" latinLnBrk="0" hangingPunct="1">
        <a:lnSpc>
          <a:spcPct val="110000"/>
        </a:lnSpc>
        <a:spcBef>
          <a:spcPts val="1000"/>
        </a:spcBef>
        <a:buFontTx/>
        <a:buNone/>
        <a:defRPr sz="1200" b="1" i="0" kern="1200">
          <a:solidFill>
            <a:schemeClr val="tx1"/>
          </a:solidFill>
          <a:latin typeface="Graphik Semibold" charset="0"/>
          <a:ea typeface="Graphik Semibold" charset="0"/>
          <a:cs typeface="Graphik Semibold" charset="0"/>
        </a:defRPr>
      </a:lvl5pPr>
      <a:lvl6pPr marL="2513755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02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51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895" indent="-228522" algn="l" defTabSz="91409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47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093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40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186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33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280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26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373" algn="l" defTabSz="91409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2ED77-8EB9-8D4A-9BC4-D39DBCA206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Missing Middle Housing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98DEC-A58C-D644-B29F-CD017F465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latin typeface="+mj-lt"/>
              </a:rPr>
              <a:t>Association of Bay Area Governments</a:t>
            </a:r>
            <a:br>
              <a:rPr lang="en-US">
                <a:latin typeface="+mj-lt"/>
              </a:rPr>
            </a:br>
            <a:r>
              <a:rPr lang="en-US">
                <a:latin typeface="+mj-lt"/>
              </a:rPr>
              <a:t>Month xx, 2021</a:t>
            </a:r>
          </a:p>
          <a:p>
            <a:r>
              <a:rPr lang="en-US">
                <a:latin typeface="+mj-lt"/>
              </a:rPr>
              <a:t>Presenter: </a:t>
            </a:r>
            <a:br>
              <a:rPr lang="en-US">
                <a:latin typeface="+mj-lt"/>
              </a:rPr>
            </a:br>
            <a:r>
              <a:rPr lang="en-US" err="1">
                <a:latin typeface="+mj-lt"/>
              </a:rPr>
              <a:t>xxxxxxxxxxx</a:t>
            </a:r>
            <a:endParaRPr lang="en-US" sz="120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C27FA3-1239-304D-98EE-00D41A76B9FA}"/>
              </a:ext>
            </a:extLst>
          </p:cNvPr>
          <p:cNvSpPr txBox="1"/>
          <p:nvPr/>
        </p:nvSpPr>
        <p:spPr>
          <a:xfrm>
            <a:off x="10031896" y="4048539"/>
            <a:ext cx="184731" cy="36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1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FA2082-FDB8-9742-A957-3C3410215AAE}"/>
              </a:ext>
            </a:extLst>
          </p:cNvPr>
          <p:cNvSpPr/>
          <p:nvPr/>
        </p:nvSpPr>
        <p:spPr>
          <a:xfrm>
            <a:off x="1588" y="1128755"/>
            <a:ext cx="12185651" cy="536541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779">
              <a:solidFill>
                <a:schemeClr val="tx2"/>
              </a:solidFill>
              <a:latin typeface="Graphik Light" panose="020B040303020206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52D1D-AD9C-994B-B03B-4FC5894B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503" y="375704"/>
            <a:ext cx="10981009" cy="639914"/>
          </a:xfrm>
        </p:spPr>
        <p:txBody>
          <a:bodyPr>
            <a:normAutofit/>
          </a:bodyPr>
          <a:lstStyle/>
          <a:p>
            <a:r>
              <a:rPr lang="en-US">
                <a:latin typeface="+mj-lt"/>
              </a:rPr>
              <a:t>Shifting demand for walkable living and MMH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7186521-B6C6-0146-8ABA-72A231CD41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493432"/>
              </p:ext>
            </p:extLst>
          </p:nvPr>
        </p:nvGraphicFramePr>
        <p:xfrm>
          <a:off x="5088293" y="1211075"/>
          <a:ext cx="7821591" cy="5214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3158835-5292-984F-A151-1C8DF2A5C0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1997875"/>
              </p:ext>
            </p:extLst>
          </p:nvPr>
        </p:nvGraphicFramePr>
        <p:xfrm>
          <a:off x="-129041" y="1211075"/>
          <a:ext cx="7821591" cy="5214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E1C935F-B644-8649-AF89-A4C5791076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</a:t>
            </a:fld>
            <a:endParaRPr lang="en-US">
              <a:latin typeface="+mj-lt"/>
            </a:endParaRPr>
          </a:p>
        </p:txBody>
      </p:sp>
      <p:sp>
        <p:nvSpPr>
          <p:cNvPr id="11" name="No retirement savings…">
            <a:extLst>
              <a:ext uri="{FF2B5EF4-FFF2-40B4-BE49-F238E27FC236}">
                <a16:creationId xmlns:a16="http://schemas.microsoft.com/office/drawing/2014/main" id="{07ED8CCE-4CD2-5845-8152-E83E4D23C05A}"/>
              </a:ext>
            </a:extLst>
          </p:cNvPr>
          <p:cNvSpPr txBox="1"/>
          <p:nvPr/>
        </p:nvSpPr>
        <p:spPr>
          <a:xfrm>
            <a:off x="-360954" y="6454336"/>
            <a:ext cx="4888182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>
                    <a:lumMod val="50000"/>
                  </a:schemeClr>
                </a:solidFill>
                <a:latin typeface="+mj-lt"/>
              </a:rPr>
              <a:t>Diagram source: </a:t>
            </a:r>
            <a:r>
              <a:rPr lang="en-US" sz="140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realtor.com</a:t>
            </a:r>
            <a:endParaRPr sz="140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6924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216085-E65C-B442-AC90-5AFB4FB4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What Missing Middle Housing is</a:t>
            </a:r>
            <a:endParaRPr lang="en-US" b="1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55B0F2-E7E9-904B-A3F6-91C4F8E7EBC8}"/>
              </a:ext>
            </a:extLst>
          </p:cNvPr>
          <p:cNvSpPr/>
          <p:nvPr/>
        </p:nvSpPr>
        <p:spPr>
          <a:xfrm>
            <a:off x="585064" y="4918426"/>
            <a:ext cx="111570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+mj-lt"/>
                <a:ea typeface="Graphik Semibold" charset="0"/>
                <a:cs typeface="Graphik Semibold" charset="0"/>
              </a:rPr>
              <a:t>House-scale</a:t>
            </a:r>
            <a:r>
              <a:rPr lang="en-US" sz="3200" b="1">
                <a:solidFill>
                  <a:schemeClr val="bg1"/>
                </a:solidFill>
                <a:latin typeface="+mj-lt"/>
                <a:ea typeface="Graphik Semibold" charset="0"/>
                <a:cs typeface="Graphik Semibold" charset="0"/>
              </a:rPr>
              <a:t> buildings with </a:t>
            </a:r>
            <a:r>
              <a:rPr lang="en-US" sz="3200" b="1">
                <a:solidFill>
                  <a:schemeClr val="bg2"/>
                </a:solidFill>
                <a:latin typeface="+mj-lt"/>
                <a:ea typeface="Graphik Semibold" charset="0"/>
                <a:cs typeface="Graphik Semibold" charset="0"/>
              </a:rPr>
              <a:t>multiple units </a:t>
            </a:r>
            <a:br>
              <a:rPr lang="en-US" sz="3200" b="1">
                <a:solidFill>
                  <a:schemeClr val="bg2"/>
                </a:solidFill>
                <a:latin typeface="+mj-lt"/>
                <a:ea typeface="Graphik Semibold" charset="0"/>
                <a:cs typeface="Graphik Semibold" charset="0"/>
              </a:rPr>
            </a:br>
            <a:r>
              <a:rPr lang="en-US" sz="3200" b="1">
                <a:solidFill>
                  <a:schemeClr val="bg1"/>
                </a:solidFill>
                <a:latin typeface="+mj-lt"/>
                <a:ea typeface="Graphik Semibold" charset="0"/>
                <a:cs typeface="Graphik Semibold" charset="0"/>
              </a:rPr>
              <a:t>in </a:t>
            </a:r>
            <a:r>
              <a:rPr lang="en-US" sz="3200" b="1">
                <a:solidFill>
                  <a:schemeClr val="bg2"/>
                </a:solidFill>
                <a:latin typeface="+mj-lt"/>
                <a:ea typeface="Graphik Semibold" charset="0"/>
                <a:cs typeface="Graphik Semibold" charset="0"/>
              </a:rPr>
              <a:t>walkable</a:t>
            </a:r>
            <a:r>
              <a:rPr lang="en-US" sz="3200" b="1">
                <a:solidFill>
                  <a:schemeClr val="bg1"/>
                </a:solidFill>
                <a:latin typeface="+mj-lt"/>
                <a:ea typeface="Graphik Semibold" charset="0"/>
                <a:cs typeface="Graphik Semibold" charset="0"/>
              </a:rPr>
              <a:t> neighborhoods</a:t>
            </a:r>
            <a:endParaRPr lang="en-US" sz="2000">
              <a:solidFill>
                <a:schemeClr val="bg1"/>
              </a:solidFill>
              <a:latin typeface="+mj-lt"/>
              <a:ea typeface="Graphik Semibold" charset="0"/>
              <a:cs typeface="Graphik Semibold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817FA11-41D1-3447-9551-C62905C94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3</a:t>
            </a:fld>
            <a:endParaRPr lang="en-US">
              <a:latin typeface="+mj-lt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49EE38A-4EBE-3347-BDBB-0A7ED00AE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86" y="1089750"/>
            <a:ext cx="12237396" cy="322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1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Rectangle"/>
          <p:cNvSpPr/>
          <p:nvPr/>
        </p:nvSpPr>
        <p:spPr>
          <a:xfrm>
            <a:off x="4974471" y="1320206"/>
            <a:ext cx="1306419" cy="659677"/>
          </a:xfrm>
          <a:prstGeom prst="rect">
            <a:avLst/>
          </a:prstGeom>
          <a:solidFill>
            <a:srgbClr val="FFFFFF">
              <a:alpha val="55263"/>
            </a:srgbClr>
          </a:solidFill>
          <a:ln w="12700">
            <a:miter lim="400000"/>
          </a:ln>
        </p:spPr>
        <p:txBody>
          <a:bodyPr lIns="59749" tIns="59749" rIns="59749" bIns="59749" anchor="ctr"/>
          <a:lstStyle/>
          <a:p>
            <a:pPr defTabSz="440413">
              <a:defRPr sz="2600"/>
            </a:pPr>
            <a:endParaRPr sz="2437"/>
          </a:p>
        </p:txBody>
      </p:sp>
      <p:sp>
        <p:nvSpPr>
          <p:cNvPr id="1128" name="Rectangle"/>
          <p:cNvSpPr/>
          <p:nvPr/>
        </p:nvSpPr>
        <p:spPr>
          <a:xfrm>
            <a:off x="5879908" y="5950875"/>
            <a:ext cx="1435767" cy="750222"/>
          </a:xfrm>
          <a:prstGeom prst="rect">
            <a:avLst/>
          </a:prstGeom>
          <a:solidFill>
            <a:srgbClr val="FFFFFF">
              <a:alpha val="55263"/>
            </a:srgbClr>
          </a:solidFill>
          <a:ln w="12700">
            <a:miter lim="400000"/>
          </a:ln>
        </p:spPr>
        <p:txBody>
          <a:bodyPr lIns="59749" tIns="59749" rIns="59749" bIns="59749" anchor="ctr"/>
          <a:lstStyle/>
          <a:p>
            <a:pPr defTabSz="440413">
              <a:defRPr sz="2600"/>
            </a:pPr>
            <a:endParaRPr sz="2437"/>
          </a:p>
        </p:txBody>
      </p:sp>
      <p:sp>
        <p:nvSpPr>
          <p:cNvPr id="1129" name="Rectangle"/>
          <p:cNvSpPr/>
          <p:nvPr/>
        </p:nvSpPr>
        <p:spPr>
          <a:xfrm>
            <a:off x="9152419" y="4566848"/>
            <a:ext cx="1241745" cy="750222"/>
          </a:xfrm>
          <a:prstGeom prst="rect">
            <a:avLst/>
          </a:prstGeom>
          <a:solidFill>
            <a:srgbClr val="FFFFFF">
              <a:alpha val="55263"/>
            </a:srgbClr>
          </a:solidFill>
          <a:ln w="12700">
            <a:miter lim="400000"/>
          </a:ln>
        </p:spPr>
        <p:txBody>
          <a:bodyPr lIns="59749" tIns="59749" rIns="59749" bIns="59749" anchor="ctr"/>
          <a:lstStyle/>
          <a:p>
            <a:pPr defTabSz="440413">
              <a:defRPr sz="2600"/>
            </a:pPr>
            <a:endParaRPr sz="2437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59FBED-78E9-D344-8D98-163EF8771D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753" y="1112763"/>
            <a:ext cx="4449156" cy="1097280"/>
          </a:xfrm>
        </p:spPr>
        <p:txBody>
          <a:bodyPr/>
          <a:lstStyle/>
          <a:p>
            <a:r>
              <a:rPr lang="en-US" sz="4400">
                <a:latin typeface="+mj-lt"/>
              </a:rPr>
              <a:t>House-Scale with multiple units</a:t>
            </a:r>
          </a:p>
        </p:txBody>
      </p:sp>
      <p:pic>
        <p:nvPicPr>
          <p:cNvPr id="6" name="Picture Placeholder 5" descr="A picture containing tree, outdoor, building, house&#10;&#10;Description automatically generated">
            <a:extLst>
              <a:ext uri="{FF2B5EF4-FFF2-40B4-BE49-F238E27FC236}">
                <a16:creationId xmlns:a16="http://schemas.microsoft.com/office/drawing/2014/main" id="{BCE2420F-78C9-674D-B57B-25B259BEA0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3378" r="3378"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431F3C-C8B0-B546-80C6-AF9B275F3C6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sz="2530">
                <a:latin typeface="+mn-lt"/>
              </a:rPr>
              <a:t>Width, Depth: Footprint of small to large houses</a:t>
            </a:r>
          </a:p>
          <a:p>
            <a:r>
              <a:rPr lang="en-US" sz="2530">
                <a:latin typeface="+mn-lt"/>
              </a:rPr>
              <a:t>“House-Scale”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02C53F4-5525-6C49-8C15-9F1936E1B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A3C0F0-49D0-0E4F-B8D9-7BD3F7FD52D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33" name="© 2017 Opticos Design, Inc.  |"/>
          <p:cNvSpPr txBox="1"/>
          <p:nvPr/>
        </p:nvSpPr>
        <p:spPr>
          <a:xfrm>
            <a:off x="9364205" y="7378422"/>
            <a:ext cx="2016535" cy="114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r" defTabSz="469900">
              <a:lnSpc>
                <a:spcPct val="110000"/>
              </a:lnSpc>
              <a:spcBef>
                <a:spcPts val="800"/>
              </a:spcBef>
              <a:defRPr sz="1200" baseline="-58333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sz="1125"/>
              <a:t>© 2017 Opticos Design, Inc.  |</a:t>
            </a:r>
          </a:p>
        </p:txBody>
      </p:sp>
      <p:sp>
        <p:nvSpPr>
          <p:cNvPr id="10" name="No retirement savings…">
            <a:extLst>
              <a:ext uri="{FF2B5EF4-FFF2-40B4-BE49-F238E27FC236}">
                <a16:creationId xmlns:a16="http://schemas.microsoft.com/office/drawing/2014/main" id="{8A06001E-89C0-3E4C-87CB-A85F5397EE12}"/>
              </a:ext>
            </a:extLst>
          </p:cNvPr>
          <p:cNvSpPr txBox="1"/>
          <p:nvPr/>
        </p:nvSpPr>
        <p:spPr>
          <a:xfrm>
            <a:off x="7064095" y="6198110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algn="r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/>
                </a:solidFill>
                <a:latin typeface="+mj-lt"/>
              </a:rPr>
              <a:t>Photo source: </a:t>
            </a:r>
            <a:r>
              <a:rPr lang="en-US" sz="1400" err="1">
                <a:solidFill>
                  <a:schemeClr val="bg1"/>
                </a:solidFill>
                <a:latin typeface="+mj-lt"/>
              </a:rPr>
              <a:t>Opticos</a:t>
            </a:r>
            <a:r>
              <a:rPr lang="en-US" sz="1400">
                <a:solidFill>
                  <a:schemeClr val="bg1"/>
                </a:solidFill>
                <a:latin typeface="+mj-lt"/>
              </a:rPr>
              <a:t> Design Inc</a:t>
            </a:r>
            <a:endParaRPr sz="14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4759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2C775-3FC3-844F-8A11-C89FC9B1F78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58628" y="1825626"/>
            <a:ext cx="4197672" cy="4259262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en-US">
                <a:latin typeface="+mj-lt"/>
              </a:rPr>
              <a:t>Missing Middle Ready Contexts: </a:t>
            </a:r>
          </a:p>
          <a:p>
            <a:pPr marL="457200" indent="-457200">
              <a:buAutoNum type="arabicParenR"/>
            </a:pPr>
            <a:r>
              <a:rPr lang="en-US">
                <a:latin typeface="+mj-lt"/>
              </a:rPr>
              <a:t>Ideally, the parcels within short walking distance of services, food, shopping, or transit</a:t>
            </a:r>
          </a:p>
          <a:p>
            <a:pPr marL="457200" indent="-457200">
              <a:buAutoNum type="arabicParenR"/>
            </a:pPr>
            <a:r>
              <a:rPr lang="en-US">
                <a:latin typeface="+mj-lt"/>
              </a:rPr>
              <a:t>Alternatively, areas within short walking distance of other amenities: parks and schools</a:t>
            </a:r>
          </a:p>
          <a:p>
            <a:endParaRPr lang="en-US"/>
          </a:p>
        </p:txBody>
      </p:sp>
      <p:sp>
        <p:nvSpPr>
          <p:cNvPr id="1089" name="Many Buyer’s #1 Question: What Can I Walk To?"/>
          <p:cNvSpPr txBox="1">
            <a:spLocks noGrp="1"/>
          </p:cNvSpPr>
          <p:nvPr>
            <p:ph type="title"/>
          </p:nvPr>
        </p:nvSpPr>
        <p:spPr>
          <a:xfrm>
            <a:off x="758754" y="559984"/>
            <a:ext cx="10983870" cy="640080"/>
          </a:xfrm>
        </p:spPr>
        <p:txBody>
          <a:bodyPr anchor="t">
            <a:normAutofit/>
          </a:bodyPr>
          <a:lstStyle>
            <a:lvl1pPr defTabSz="589678"/>
          </a:lstStyle>
          <a:p>
            <a:r>
              <a:rPr lang="en-US">
                <a:latin typeface="+mj-lt"/>
              </a:rPr>
              <a:t>In Walkable Neighborhoods: </a:t>
            </a:r>
            <a:r>
              <a:rPr>
                <a:latin typeface="+mj-lt"/>
              </a:rPr>
              <a:t>What Can I</a:t>
            </a:r>
            <a:r>
              <a:rPr lang="en-US">
                <a:latin typeface="+mj-lt"/>
              </a:rPr>
              <a:t> </a:t>
            </a:r>
            <a:r>
              <a:rPr>
                <a:latin typeface="+mj-lt"/>
              </a:rPr>
              <a:t>Walk To?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8469E5-9D3D-E442-A6EF-8642366BFEC5}"/>
              </a:ext>
            </a:extLst>
          </p:cNvPr>
          <p:cNvSpPr txBox="1"/>
          <p:nvPr/>
        </p:nvSpPr>
        <p:spPr>
          <a:xfrm>
            <a:off x="7939454" y="200563"/>
            <a:ext cx="184731" cy="36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2E4563D-1095-9347-9B18-ED406C8BA8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5</a:t>
            </a:fld>
            <a:endParaRPr lang="en-US">
              <a:latin typeface="+mj-lt"/>
            </a:endParaRPr>
          </a:p>
        </p:txBody>
      </p:sp>
      <p:pic>
        <p:nvPicPr>
          <p:cNvPr id="16" name="Picture Placeholder 15" descr="Diagram&#10;&#10;Description automatically generated">
            <a:extLst>
              <a:ext uri="{FF2B5EF4-FFF2-40B4-BE49-F238E27FC236}">
                <a16:creationId xmlns:a16="http://schemas.microsoft.com/office/drawing/2014/main" id="{C320FDA5-8249-134B-B823-1A378DF022A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t="13" b="13"/>
          <a:stretch>
            <a:fillRect/>
          </a:stretch>
        </p:blipFill>
        <p:spPr/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CA5836-E4F1-4F47-8F14-B7216725989A}"/>
              </a:ext>
            </a:extLst>
          </p:cNvPr>
          <p:cNvSpPr txBox="1"/>
          <p:nvPr/>
        </p:nvSpPr>
        <p:spPr>
          <a:xfrm>
            <a:off x="8071426" y="3926220"/>
            <a:ext cx="31643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CC4942-6CE8-D144-89F1-3678AA79FF45}"/>
              </a:ext>
            </a:extLst>
          </p:cNvPr>
          <p:cNvSpPr txBox="1"/>
          <p:nvPr/>
        </p:nvSpPr>
        <p:spPr>
          <a:xfrm>
            <a:off x="10212741" y="2717799"/>
            <a:ext cx="316430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50278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7DA7B6-BCDC-4C46-8047-B65454F8EFF0}"/>
              </a:ext>
            </a:extLst>
          </p:cNvPr>
          <p:cNvSpPr/>
          <p:nvPr/>
        </p:nvSpPr>
        <p:spPr>
          <a:xfrm>
            <a:off x="0" y="1162323"/>
            <a:ext cx="12188825" cy="5339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+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58474-2E59-B845-9701-336DEA54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064" y="356234"/>
            <a:ext cx="10983869" cy="640081"/>
          </a:xfrm>
        </p:spPr>
        <p:txBody>
          <a:bodyPr/>
          <a:lstStyle/>
          <a:p>
            <a:r>
              <a:rPr lang="en-US">
                <a:latin typeface="+mj-lt"/>
              </a:rPr>
              <a:t>The Palette of Missing Middle Housing Types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6FBB74F-C760-1F45-A86C-117EEDEBB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6</a:t>
            </a:fld>
            <a:endParaRPr lang="en-US">
              <a:latin typeface="+mj-lt"/>
            </a:endParaRPr>
          </a:p>
        </p:txBody>
      </p:sp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F8A1BC7-C3C7-CC45-9EB0-94B55743C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5" y="2104686"/>
            <a:ext cx="12024074" cy="241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45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8" descr="A house that has a sign on the side of a road&#10;&#10;Description automatically generated">
            <a:extLst>
              <a:ext uri="{FF2B5EF4-FFF2-40B4-BE49-F238E27FC236}">
                <a16:creationId xmlns:a16="http://schemas.microsoft.com/office/drawing/2014/main" id="{657BB2BC-24BB-AB47-B41E-442272E44A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2083" t="12554" b="21998"/>
          <a:stretch/>
        </p:blipFill>
        <p:spPr>
          <a:xfrm>
            <a:off x="1" y="1429133"/>
            <a:ext cx="12188824" cy="507492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Duplex: Side-by-Side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25EB1D-C080-7C40-867D-5AC17201666F}"/>
              </a:ext>
            </a:extLst>
          </p:cNvPr>
          <p:cNvSpPr/>
          <p:nvPr/>
        </p:nvSpPr>
        <p:spPr>
          <a:xfrm>
            <a:off x="8999845" y="-74988"/>
            <a:ext cx="3044824" cy="7049102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">
            <a:extLst>
              <a:ext uri="{FF2B5EF4-FFF2-40B4-BE49-F238E27FC236}">
                <a16:creationId xmlns:a16="http://schemas.microsoft.com/office/drawing/2014/main" id="{94572191-C173-CF4E-9168-7916CDBE2401}"/>
              </a:ext>
            </a:extLst>
          </p:cNvPr>
          <p:cNvGraphicFramePr/>
          <p:nvPr/>
        </p:nvGraphicFramePr>
        <p:xfrm>
          <a:off x="9165496" y="1562629"/>
          <a:ext cx="2747550" cy="1583391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55’ x 100’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</a:t>
                      </a: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6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 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55’ x 150’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10.6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50’ x 100’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17.4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123707"/>
                  </a:ext>
                </a:extLst>
              </a:tr>
            </a:tbl>
          </a:graphicData>
        </a:graphic>
      </p:graphicFrame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C057812-E337-234E-97FA-FEF4804C1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7</a:t>
            </a:fld>
            <a:endParaRPr lang="en-US">
              <a:latin typeface="+mj-lt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B467A63B-F87E-0746-AA77-2E3573D77864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11 to 17 per acre</a:t>
            </a:r>
            <a:endParaRPr lang="en-US"/>
          </a:p>
        </p:txBody>
      </p:sp>
      <p:sp>
        <p:nvSpPr>
          <p:cNvPr id="14" name="No retirement savings…">
            <a:extLst>
              <a:ext uri="{FF2B5EF4-FFF2-40B4-BE49-F238E27FC236}">
                <a16:creationId xmlns:a16="http://schemas.microsoft.com/office/drawing/2014/main" id="{3D463E74-C7C3-F340-942C-649D920115F2}"/>
              </a:ext>
            </a:extLst>
          </p:cNvPr>
          <p:cNvSpPr txBox="1"/>
          <p:nvPr/>
        </p:nvSpPr>
        <p:spPr>
          <a:xfrm>
            <a:off x="-425132" y="6222042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/>
                </a:solidFill>
                <a:latin typeface="+mj-lt"/>
              </a:rPr>
              <a:t>Photo source: Google Street Views</a:t>
            </a:r>
          </a:p>
        </p:txBody>
      </p:sp>
    </p:spTree>
    <p:extLst>
      <p:ext uri="{BB962C8B-B14F-4D97-AF65-F5344CB8AC3E}">
        <p14:creationId xmlns:p14="http://schemas.microsoft.com/office/powerpoint/2010/main" val="530031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Duplex: Stacked</a:t>
            </a:r>
          </a:p>
        </p:txBody>
      </p:sp>
      <p:pic>
        <p:nvPicPr>
          <p:cNvPr id="11" name="Picture Placeholder 10" descr="A car parked on the side of a building&#10;&#10;Description automatically generated">
            <a:extLst>
              <a:ext uri="{FF2B5EF4-FFF2-40B4-BE49-F238E27FC236}">
                <a16:creationId xmlns:a16="http://schemas.microsoft.com/office/drawing/2014/main" id="{BCD57CD1-1C59-C44B-A019-81727FC7E9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8688" b="18688"/>
          <a:stretch/>
        </p:blipFill>
        <p:spPr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A6E1CC-7DE6-0A46-81A2-18FE615543C1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">
            <a:extLst>
              <a:ext uri="{FF2B5EF4-FFF2-40B4-BE49-F238E27FC236}">
                <a16:creationId xmlns:a16="http://schemas.microsoft.com/office/drawing/2014/main" id="{D09509B7-EEE1-C942-B936-5ED52BACBFBE}"/>
              </a:ext>
            </a:extLst>
          </p:cNvPr>
          <p:cNvGraphicFramePr/>
          <p:nvPr/>
        </p:nvGraphicFramePr>
        <p:xfrm>
          <a:off x="9165496" y="1562629"/>
          <a:ext cx="2747550" cy="1583391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50’ x 130’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13 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50’ x 100’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17.4 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35’ x 100’ (w/alley)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25 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123707"/>
                  </a:ext>
                </a:extLst>
              </a:tr>
            </a:tbl>
          </a:graphicData>
        </a:graphic>
      </p:graphicFrame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8FA1B43-79D4-5E4A-9A9E-E8B4BCD6A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8</a:t>
            </a:fld>
            <a:endParaRPr lang="en-US">
              <a:latin typeface="+mj-lt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DF1E3FAB-85B0-3F46-839E-E843C77A3C32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13 to 25 per acre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58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Cottage Court </a:t>
            </a:r>
            <a:r>
              <a:rPr lang="en-US" sz="2400">
                <a:latin typeface="+mj-lt"/>
              </a:rPr>
              <a:t>(Bungalow Court)</a:t>
            </a:r>
          </a:p>
        </p:txBody>
      </p:sp>
      <p:pic>
        <p:nvPicPr>
          <p:cNvPr id="12" name="Picture Placeholder 11" descr="A car parked on the side of a road&#10;&#10;Description automatically generated">
            <a:extLst>
              <a:ext uri="{FF2B5EF4-FFF2-40B4-BE49-F238E27FC236}">
                <a16:creationId xmlns:a16="http://schemas.microsoft.com/office/drawing/2014/main" id="{9626A9BB-236E-134E-B4F9-A785D8230B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" t="7557" b="6731"/>
          <a:stretch/>
        </p:blipFill>
        <p:spPr>
          <a:xfrm>
            <a:off x="0" y="1408172"/>
            <a:ext cx="12188825" cy="507492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237624-15B9-114B-8697-C99C95219AF1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">
            <a:extLst>
              <a:ext uri="{FF2B5EF4-FFF2-40B4-BE49-F238E27FC236}">
                <a16:creationId xmlns:a16="http://schemas.microsoft.com/office/drawing/2014/main" id="{8BCE3B69-DF64-1F43-A269-F0C8D645D672}"/>
              </a:ext>
            </a:extLst>
          </p:cNvPr>
          <p:cNvGraphicFramePr/>
          <p:nvPr/>
        </p:nvGraphicFramePr>
        <p:xfrm>
          <a:off x="9165496" y="1562629"/>
          <a:ext cx="2747550" cy="1389873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110 x 205 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(10 cottages)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</a:t>
                      </a: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9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 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110 x 205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(8 cottages)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15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</a:tbl>
          </a:graphicData>
        </a:graphic>
      </p:graphicFrame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54162A1-C15F-5240-B1EB-111777597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9</a:t>
            </a:fld>
            <a:endParaRPr lang="en-US">
              <a:latin typeface="+mj-lt"/>
            </a:endParaRP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7CA9637-827B-B342-8D9C-68D70E4111B5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15 to 19 per acre</a:t>
            </a:r>
            <a:endParaRPr lang="en-US"/>
          </a:p>
        </p:txBody>
      </p:sp>
      <p:sp>
        <p:nvSpPr>
          <p:cNvPr id="10" name="No retirement savings…">
            <a:extLst>
              <a:ext uri="{FF2B5EF4-FFF2-40B4-BE49-F238E27FC236}">
                <a16:creationId xmlns:a16="http://schemas.microsoft.com/office/drawing/2014/main" id="{B3198227-E61B-0943-A454-FC6414745215}"/>
              </a:ext>
            </a:extLst>
          </p:cNvPr>
          <p:cNvSpPr txBox="1"/>
          <p:nvPr/>
        </p:nvSpPr>
        <p:spPr>
          <a:xfrm>
            <a:off x="-425132" y="6222042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/>
                </a:solidFill>
                <a:latin typeface="+mj-lt"/>
              </a:rPr>
              <a:t>Photo source: Google Street Views</a:t>
            </a:r>
          </a:p>
        </p:txBody>
      </p:sp>
    </p:spTree>
    <p:extLst>
      <p:ext uri="{BB962C8B-B14F-4D97-AF65-F5344CB8AC3E}">
        <p14:creationId xmlns:p14="http://schemas.microsoft.com/office/powerpoint/2010/main" val="185793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0" descr="A car parked in front of a house&#10;&#10;Description automatically generated">
            <a:extLst>
              <a:ext uri="{FF2B5EF4-FFF2-40B4-BE49-F238E27FC236}">
                <a16:creationId xmlns:a16="http://schemas.microsoft.com/office/drawing/2014/main" id="{1DD3DE6C-4264-2944-A3E7-983AA13145D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2510" b="31972"/>
          <a:stretch/>
        </p:blipFill>
        <p:spPr>
          <a:xfrm>
            <a:off x="0" y="1429133"/>
            <a:ext cx="12188825" cy="507492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Triplex / Fourplex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CC5CF0-5CE6-7C49-9212-454693C5EEFE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">
            <a:extLst>
              <a:ext uri="{FF2B5EF4-FFF2-40B4-BE49-F238E27FC236}">
                <a16:creationId xmlns:a16="http://schemas.microsoft.com/office/drawing/2014/main" id="{579DCCF8-FB01-0043-B45A-6AF943A3A475}"/>
              </a:ext>
            </a:extLst>
          </p:cNvPr>
          <p:cNvGraphicFramePr/>
          <p:nvPr/>
        </p:nvGraphicFramePr>
        <p:xfrm>
          <a:off x="9165496" y="1562629"/>
          <a:ext cx="2747550" cy="1840041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50’ x 140’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(4 units)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25 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50’ x 120’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(4 units)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29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60’ x 120’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(4 units)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24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123707"/>
                  </a:ext>
                </a:extLst>
              </a:tr>
            </a:tbl>
          </a:graphicData>
        </a:graphic>
      </p:graphicFrame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AF1006A-06EF-4D41-B4EB-38D6913C5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10</a:t>
            </a:fld>
            <a:endParaRPr lang="en-US">
              <a:latin typeface="+mj-lt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3F7323A3-5F91-0A4B-AF9E-69A5B9FD7A04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24 to 29 per acre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52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 up of a street in front of a house&#10;&#10;Description automatically generated">
            <a:extLst>
              <a:ext uri="{FF2B5EF4-FFF2-40B4-BE49-F238E27FC236}">
                <a16:creationId xmlns:a16="http://schemas.microsoft.com/office/drawing/2014/main" id="{2D6E0D90-1D0B-134F-96A7-223EF4B3C9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4177" b="30305"/>
          <a:stretch/>
        </p:blipFill>
        <p:spPr>
          <a:xfrm>
            <a:off x="0" y="1429133"/>
            <a:ext cx="12188825" cy="507492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Multiplex Small </a:t>
            </a:r>
            <a:r>
              <a:rPr lang="en-US" sz="2400">
                <a:latin typeface="+mj-lt"/>
              </a:rPr>
              <a:t>(Mansion)</a:t>
            </a:r>
            <a:endParaRPr lang="en-US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6B1A7D-6D00-3B47-8585-F2CFDC533061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">
            <a:extLst>
              <a:ext uri="{FF2B5EF4-FFF2-40B4-BE49-F238E27FC236}">
                <a16:creationId xmlns:a16="http://schemas.microsoft.com/office/drawing/2014/main" id="{C5927936-98E3-C840-8198-FBAEB5829CBD}"/>
              </a:ext>
            </a:extLst>
          </p:cNvPr>
          <p:cNvGraphicFramePr/>
          <p:nvPr/>
        </p:nvGraphicFramePr>
        <p:xfrm>
          <a:off x="9165496" y="1562629"/>
          <a:ext cx="2747550" cy="1389873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85’ x 115’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(5 units)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22 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85’ x 115’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(6 units)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27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</a:tbl>
          </a:graphicData>
        </a:graphic>
      </p:graphicFrame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45FC95-1614-1A43-B054-771252985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11</a:t>
            </a:fld>
            <a:endParaRPr lang="en-US">
              <a:latin typeface="+mj-l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85579105-D5DB-6F46-82A0-17014489F135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22 to 27 per acre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81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text, outdoor, sky, tree&#10;&#10;Description automatically generated">
            <a:extLst>
              <a:ext uri="{FF2B5EF4-FFF2-40B4-BE49-F238E27FC236}">
                <a16:creationId xmlns:a16="http://schemas.microsoft.com/office/drawing/2014/main" id="{95A27BD6-41AA-7D40-BA49-481BA911502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8741" b="18741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Multiplex Large </a:t>
            </a:r>
            <a:r>
              <a:rPr lang="en-US" sz="2400">
                <a:latin typeface="+mj-lt"/>
              </a:rPr>
              <a:t>(Mansion)</a:t>
            </a:r>
            <a:endParaRPr lang="en-US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0B70C9-F069-A94A-8A42-58F638AD5AF5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">
            <a:extLst>
              <a:ext uri="{FF2B5EF4-FFF2-40B4-BE49-F238E27FC236}">
                <a16:creationId xmlns:a16="http://schemas.microsoft.com/office/drawing/2014/main" id="{B4C9588D-245E-C248-88F0-2A11C2A1E5A8}"/>
              </a:ext>
            </a:extLst>
          </p:cNvPr>
          <p:cNvGraphicFramePr/>
          <p:nvPr/>
        </p:nvGraphicFramePr>
        <p:xfrm>
          <a:off x="9165496" y="1562629"/>
          <a:ext cx="2747550" cy="1389873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95’ x 115’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(12 units w/alley)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48 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105’ x 135’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(12 units)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37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</a:tbl>
          </a:graphicData>
        </a:graphic>
      </p:graphicFrame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29FB3E4-1FB0-0744-8235-5B25E6E8F6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12</a:t>
            </a:fld>
            <a:endParaRPr lang="en-US">
              <a:latin typeface="+mj-l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2227C7B7-220A-6B41-AFF3-43F0B3B42550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37 to 48 per acre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21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3">
            <a:extLst>
              <a:ext uri="{FF2B5EF4-FFF2-40B4-BE49-F238E27FC236}">
                <a16:creationId xmlns:a16="http://schemas.microsoft.com/office/drawing/2014/main" id="{36BA75CC-2407-2B40-B923-6E5E0F2680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9632" b="19632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Courtyard </a:t>
            </a:r>
            <a:r>
              <a:rPr lang="en-US" sz="2400">
                <a:latin typeface="+mj-lt"/>
              </a:rPr>
              <a:t>(Neighborhood Courtyard)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DF15B4-2A14-9749-9B75-467D075F9531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">
            <a:extLst>
              <a:ext uri="{FF2B5EF4-FFF2-40B4-BE49-F238E27FC236}">
                <a16:creationId xmlns:a16="http://schemas.microsoft.com/office/drawing/2014/main" id="{7D4C664A-ED80-9943-811A-6195D0D84C63}"/>
              </a:ext>
            </a:extLst>
          </p:cNvPr>
          <p:cNvGraphicFramePr/>
          <p:nvPr/>
        </p:nvGraphicFramePr>
        <p:xfrm>
          <a:off x="9165496" y="1562629"/>
          <a:ext cx="2747550" cy="1840041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125’ x 150’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(8 units)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18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125’ x 150’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(12 units)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28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100’ x 110’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(8 units)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31.7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123707"/>
                  </a:ext>
                </a:extLst>
              </a:tr>
            </a:tbl>
          </a:graphicData>
        </a:graphic>
      </p:graphicFrame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D556AFF-D877-8B4A-9AC2-56656C4FA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13</a:t>
            </a:fld>
            <a:endParaRPr lang="en-US">
              <a:latin typeface="+mj-lt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F3D42DF-ABEB-0143-B330-C20C2AB12010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18 to 32 per acre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93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A car parked on the side of a building&#10;&#10;Description automatically generated">
            <a:extLst>
              <a:ext uri="{FF2B5EF4-FFF2-40B4-BE49-F238E27FC236}">
                <a16:creationId xmlns:a16="http://schemas.microsoft.com/office/drawing/2014/main" id="{049A8F35-BB2F-3F42-B7C0-B8CBC622FF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8451" b="8451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Townhouse: Small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8DEBC9-511B-AA4B-A9BB-6E8F9684609F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">
            <a:extLst>
              <a:ext uri="{FF2B5EF4-FFF2-40B4-BE49-F238E27FC236}">
                <a16:creationId xmlns:a16="http://schemas.microsoft.com/office/drawing/2014/main" id="{540AD796-2E3D-6141-B4C0-4D2BC13C19F8}"/>
              </a:ext>
            </a:extLst>
          </p:cNvPr>
          <p:cNvGraphicFramePr/>
          <p:nvPr/>
        </p:nvGraphicFramePr>
        <p:xfrm>
          <a:off x="9165496" y="1562629"/>
          <a:ext cx="2747550" cy="1389873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80’ x 100’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(3 townhouses)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</a:t>
                      </a: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6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 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100’ x 100’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(4 townhouses)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17.5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</a:tbl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0088CBE-3BF5-F045-9571-BC5ADE95FE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14</a:t>
            </a:fld>
            <a:endParaRPr lang="en-US">
              <a:latin typeface="+mj-lt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29AFBD23-07BD-CC40-B07F-A17C38142E65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16 to 18 per acre</a:t>
            </a:r>
            <a:endParaRPr lang="en-US"/>
          </a:p>
        </p:txBody>
      </p:sp>
      <p:sp>
        <p:nvSpPr>
          <p:cNvPr id="12" name="No retirement savings…">
            <a:extLst>
              <a:ext uri="{FF2B5EF4-FFF2-40B4-BE49-F238E27FC236}">
                <a16:creationId xmlns:a16="http://schemas.microsoft.com/office/drawing/2014/main" id="{E8D67975-9EE7-C64B-B724-0C8B367FA132}"/>
              </a:ext>
            </a:extLst>
          </p:cNvPr>
          <p:cNvSpPr txBox="1"/>
          <p:nvPr/>
        </p:nvSpPr>
        <p:spPr>
          <a:xfrm>
            <a:off x="-425132" y="6222042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/>
                </a:solidFill>
                <a:latin typeface="+mj-lt"/>
              </a:rPr>
              <a:t>Photo source: Google Street Views</a:t>
            </a:r>
          </a:p>
        </p:txBody>
      </p:sp>
    </p:spTree>
    <p:extLst>
      <p:ext uri="{BB962C8B-B14F-4D97-AF65-F5344CB8AC3E}">
        <p14:creationId xmlns:p14="http://schemas.microsoft.com/office/powerpoint/2010/main" val="1091535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DSC_7814_**UrbanResidStreet.JPG" descr="DSC_7814_**UrbanResidStreet.JPG">
            <a:extLst>
              <a:ext uri="{FF2B5EF4-FFF2-40B4-BE49-F238E27FC236}">
                <a16:creationId xmlns:a16="http://schemas.microsoft.com/office/drawing/2014/main" id="{B5F45705-EE56-9F41-A6D1-32FAF52D00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102" b="1684"/>
          <a:stretch/>
        </p:blipFill>
        <p:spPr>
          <a:xfrm>
            <a:off x="0" y="1429133"/>
            <a:ext cx="12188825" cy="507492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C25DEA-F36A-1446-9B52-63271B2C1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Townhouse: Large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69561F-B177-2A45-BF44-DE9C2ECFDF43}"/>
              </a:ext>
            </a:extLst>
          </p:cNvPr>
          <p:cNvSpPr/>
          <p:nvPr/>
        </p:nvSpPr>
        <p:spPr>
          <a:xfrm>
            <a:off x="8999845" y="-74988"/>
            <a:ext cx="3044824" cy="7081963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">
            <a:extLst>
              <a:ext uri="{FF2B5EF4-FFF2-40B4-BE49-F238E27FC236}">
                <a16:creationId xmlns:a16="http://schemas.microsoft.com/office/drawing/2014/main" id="{434BC1AB-E19B-5D4C-A486-A5C923894327}"/>
              </a:ext>
            </a:extLst>
          </p:cNvPr>
          <p:cNvGraphicFramePr/>
          <p:nvPr/>
        </p:nvGraphicFramePr>
        <p:xfrm>
          <a:off x="9165496" y="1562629"/>
          <a:ext cx="2747550" cy="1840041"/>
        </p:xfrm>
        <a:graphic>
          <a:graphicData uri="http://schemas.openxmlformats.org/drawingml/2006/table">
            <a:tbl>
              <a:tblPr/>
              <a:tblGrid>
                <a:gridCol w="137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9537"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Typical Lot Size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tx1"/>
                          </a:solidFill>
                          <a:latin typeface="+mn-lt"/>
                          <a:ea typeface="Graphik Regular" charset="0"/>
                          <a:cs typeface="Graphik Regular" charset="0"/>
                          <a:sym typeface="Graphik Regular"/>
                        </a:rPr>
                        <a:t>Density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25400">
                      <a:noFill/>
                      <a:miter lim="4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25’ x 125’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(1 townhouse)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</a:t>
                      </a: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4</a:t>
                      </a:r>
                      <a:r>
                        <a:rPr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 du/acre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25400">
                      <a:noFill/>
                      <a:miter lim="4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25’ x 105’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(1 townhouse)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17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168606"/>
                  </a:ext>
                </a:extLst>
              </a:tr>
              <a:tr h="364618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120’ x 105’</a:t>
                      </a:r>
                      <a:b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</a:br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(8 townhouses)</a:t>
                      </a: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1">
                              <a:hueOff val="273561"/>
                              <a:satOff val="2937"/>
                              <a:lumOff val="-22233"/>
                            </a:schemeClr>
                          </a:solidFill>
                          <a:latin typeface="+mj-lt"/>
                          <a:ea typeface="Graphik Light" charset="0"/>
                          <a:cs typeface="Graphik Light" charset="0"/>
                          <a:sym typeface="Graphik Regular"/>
                        </a:rPr>
                        <a:t>29 du/acre</a:t>
                      </a:r>
                      <a:endParaRPr sz="1200" b="0" i="0">
                        <a:solidFill>
                          <a:schemeClr val="accent1">
                            <a:hueOff val="273561"/>
                            <a:satOff val="2937"/>
                            <a:lumOff val="-22233"/>
                          </a:schemeClr>
                        </a:solidFill>
                        <a:latin typeface="+mj-lt"/>
                        <a:ea typeface="Graphik Light" charset="0"/>
                        <a:cs typeface="Graphik Light" charset="0"/>
                        <a:sym typeface="Graphik Regular"/>
                      </a:endParaRPr>
                    </a:p>
                  </a:txBody>
                  <a:tcPr marL="42204" marR="42204" marT="42204" marB="42204" anchor="ctr" horzOverflow="overflow">
                    <a:lnL w="25400">
                      <a:noFill/>
                      <a:miter lim="400000"/>
                    </a:lnL>
                    <a:lnR w="25400">
                      <a:noFill/>
                      <a:miter lim="400000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123707"/>
                  </a:ext>
                </a:extLst>
              </a:tr>
            </a:tbl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BAFF724-58F8-544B-AC7F-5C84AB3B3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15</a:t>
            </a:fld>
            <a:endParaRPr lang="en-US">
              <a:latin typeface="+mj-lt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274849CC-50F4-604B-BBFB-326B624FBB13}"/>
              </a:ext>
            </a:extLst>
          </p:cNvPr>
          <p:cNvSpPr txBox="1">
            <a:spLocks/>
          </p:cNvSpPr>
          <p:nvPr/>
        </p:nvSpPr>
        <p:spPr>
          <a:xfrm>
            <a:off x="9158978" y="3541030"/>
            <a:ext cx="2747551" cy="6595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0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2"/>
                </a:solidFill>
                <a:latin typeface="Graphik Extralight" charset="0"/>
                <a:ea typeface="Graphik Extralight" charset="0"/>
                <a:cs typeface="Graphik Extralight" charset="0"/>
              </a:defRPr>
            </a:lvl1pPr>
          </a:lstStyle>
          <a:p>
            <a:pPr algn="ctr"/>
            <a:r>
              <a:rPr lang="en-US" sz="1800">
                <a:latin typeface="+mj-lt"/>
              </a:rPr>
              <a:t>Resultant Density: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14 to 29 per acre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20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F63169-2C47-F448-897C-682EC152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+mj-lt"/>
              </a:rPr>
              <a:t>Using attic stories to increase housing 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EC98506-D02E-2244-A25D-8A68D79C4EF3}"/>
              </a:ext>
            </a:extLst>
          </p:cNvPr>
          <p:cNvSpPr/>
          <p:nvPr/>
        </p:nvSpPr>
        <p:spPr>
          <a:xfrm>
            <a:off x="7218535" y="5526389"/>
            <a:ext cx="5300501" cy="975377"/>
          </a:xfrm>
          <a:prstGeom prst="round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1750">
                <a:solidFill>
                  <a:schemeClr val="bg1"/>
                </a:solidFill>
                <a:latin typeface="+mj-lt"/>
              </a:rPr>
              <a:t>An attic story is entirely within the volume of the </a:t>
            </a:r>
            <a:br>
              <a:rPr lang="en-US" sz="1750">
                <a:solidFill>
                  <a:schemeClr val="bg1"/>
                </a:solidFill>
                <a:latin typeface="+mj-lt"/>
              </a:rPr>
            </a:br>
            <a:r>
              <a:rPr lang="en-US" sz="1750">
                <a:solidFill>
                  <a:schemeClr val="bg1"/>
                </a:solidFill>
                <a:latin typeface="+mj-lt"/>
              </a:rPr>
              <a:t>roof and adds habitable space to the building </a:t>
            </a:r>
            <a:br>
              <a:rPr lang="en-US" sz="1750">
                <a:solidFill>
                  <a:schemeClr val="bg1"/>
                </a:solidFill>
                <a:latin typeface="+mj-lt"/>
              </a:rPr>
            </a:br>
            <a:r>
              <a:rPr lang="en-US" sz="1750">
                <a:solidFill>
                  <a:schemeClr val="bg1"/>
                </a:solidFill>
                <a:latin typeface="+mj-lt"/>
              </a:rPr>
              <a:t>without adding another story</a:t>
            </a:r>
          </a:p>
        </p:txBody>
      </p:sp>
      <p:pic>
        <p:nvPicPr>
          <p:cNvPr id="6" name="Picture 5" descr="A picture containing outdoor, tree, sky, car&#10;&#10;Description automatically generated">
            <a:extLst>
              <a:ext uri="{FF2B5EF4-FFF2-40B4-BE49-F238E27FC236}">
                <a16:creationId xmlns:a16="http://schemas.microsoft.com/office/drawing/2014/main" id="{4B9480ED-2691-F940-80A8-05A16F87AA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49" t="9666" r="16786"/>
          <a:stretch/>
        </p:blipFill>
        <p:spPr>
          <a:xfrm>
            <a:off x="4540078" y="1571805"/>
            <a:ext cx="2908686" cy="3196291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FFEE518-B8FC-D14E-AD5A-343466D2BC60}"/>
              </a:ext>
            </a:extLst>
          </p:cNvPr>
          <p:cNvSpPr txBox="1">
            <a:spLocks/>
          </p:cNvSpPr>
          <p:nvPr/>
        </p:nvSpPr>
        <p:spPr>
          <a:xfrm>
            <a:off x="249411" y="4768096"/>
            <a:ext cx="4106387" cy="38050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 stories with a 3rd story within the roof volume/attic space</a:t>
            </a:r>
            <a:endParaRPr lang="en-US" sz="1800" b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  <a:p>
            <a:pPr algn="ctr"/>
            <a:endParaRPr lang="en-US" sz="2000" b="0">
              <a:latin typeface="Graphik Semibold"/>
            </a:endParaRPr>
          </a:p>
          <a:p>
            <a:pPr algn="ctr"/>
            <a:endParaRPr lang="en-US" sz="200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2000">
              <a:solidFill>
                <a:srgbClr val="D5612A"/>
              </a:solidFill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89092AF-4FE0-FC4B-981B-9FFC73B9299F}"/>
              </a:ext>
            </a:extLst>
          </p:cNvPr>
          <p:cNvSpPr txBox="1">
            <a:spLocks/>
          </p:cNvSpPr>
          <p:nvPr/>
        </p:nvSpPr>
        <p:spPr>
          <a:xfrm>
            <a:off x="4540078" y="4768096"/>
            <a:ext cx="2828616" cy="38050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3 stories</a:t>
            </a:r>
          </a:p>
          <a:p>
            <a:pPr algn="ctr"/>
            <a:endParaRPr lang="en-US" sz="2000">
              <a:solidFill>
                <a:srgbClr val="D5612A"/>
              </a:solidFill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30A1206-E22C-544A-9A38-006522ADAAD0}"/>
              </a:ext>
            </a:extLst>
          </p:cNvPr>
          <p:cNvSpPr txBox="1">
            <a:spLocks/>
          </p:cNvSpPr>
          <p:nvPr/>
        </p:nvSpPr>
        <p:spPr>
          <a:xfrm>
            <a:off x="7627094" y="4768096"/>
            <a:ext cx="4106387" cy="38050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 stories with a 3rd story within the roof volume/attic space</a:t>
            </a:r>
            <a:endParaRPr lang="en-US" sz="2000" b="0"/>
          </a:p>
          <a:p>
            <a:pPr algn="ctr"/>
            <a:endParaRPr lang="en-US" sz="2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 descr="A picture containing text, sky, road, outdoor&#10;&#10;Description automatically generated">
            <a:extLst>
              <a:ext uri="{FF2B5EF4-FFF2-40B4-BE49-F238E27FC236}">
                <a16:creationId xmlns:a16="http://schemas.microsoft.com/office/drawing/2014/main" id="{656AE06F-8E82-0D49-AC9F-44E6EDA6F9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7"/>
          <a:stretch/>
        </p:blipFill>
        <p:spPr>
          <a:xfrm>
            <a:off x="240825" y="1588344"/>
            <a:ext cx="4114973" cy="3179752"/>
          </a:xfrm>
          <a:prstGeom prst="rect">
            <a:avLst/>
          </a:prstGeom>
        </p:spPr>
      </p:pic>
      <p:pic>
        <p:nvPicPr>
          <p:cNvPr id="10" name="Picture 9" descr="A picture containing text, outdoor, sky, grass&#10;&#10;Description automatically generated">
            <a:extLst>
              <a:ext uri="{FF2B5EF4-FFF2-40B4-BE49-F238E27FC236}">
                <a16:creationId xmlns:a16="http://schemas.microsoft.com/office/drawing/2014/main" id="{CDD97BBB-E6DA-5843-8819-04BF9555E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6504" y="1571805"/>
            <a:ext cx="4146540" cy="3196291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9E3A67C-B48E-A740-9600-EA4C1E510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16</a:t>
            </a:fld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0475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6BB99-60A1-544D-8870-A86A5782E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Strategies</a:t>
            </a:r>
            <a:endParaRPr lang="en-US" sz="2000">
              <a:latin typeface="+mj-lt"/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1FBD926B-C148-BF4E-A16D-E385B4E38819}"/>
              </a:ext>
            </a:extLst>
          </p:cNvPr>
          <p:cNvSpPr txBox="1">
            <a:spLocks/>
          </p:cNvSpPr>
          <p:nvPr/>
        </p:nvSpPr>
        <p:spPr>
          <a:xfrm>
            <a:off x="960764" y="1133111"/>
            <a:ext cx="4967813" cy="303669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/>
                </a:solidFill>
                <a:latin typeface="+mj-lt"/>
              </a:rPr>
              <a:t>1) Distributed Throughout a Block with Single-Family Homes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A1AE79BB-C8C3-C546-AA77-A3C57B41F7CC}"/>
              </a:ext>
            </a:extLst>
          </p:cNvPr>
          <p:cNvSpPr txBox="1">
            <a:spLocks/>
          </p:cNvSpPr>
          <p:nvPr/>
        </p:nvSpPr>
        <p:spPr>
          <a:xfrm>
            <a:off x="7267324" y="1133110"/>
            <a:ext cx="3701690" cy="303669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/>
                </a:solidFill>
                <a:latin typeface="+mj-lt"/>
              </a:rPr>
              <a:t>2) On the End-Grain of a Single-Family Block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4A777F5D-97E7-BD42-90F1-01FCA168FC53}"/>
              </a:ext>
            </a:extLst>
          </p:cNvPr>
          <p:cNvSpPr txBox="1">
            <a:spLocks/>
          </p:cNvSpPr>
          <p:nvPr/>
        </p:nvSpPr>
        <p:spPr>
          <a:xfrm>
            <a:off x="1066917" y="3713562"/>
            <a:ext cx="4967813" cy="303669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/>
                </a:solidFill>
                <a:latin typeface="+mj-lt"/>
              </a:rPr>
              <a:t>3) Transition from Single-Family to Higher-Intensity Housing</a:t>
            </a:r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2AA06911-161B-844F-9B0D-D39817CF8331}"/>
              </a:ext>
            </a:extLst>
          </p:cNvPr>
          <p:cNvSpPr txBox="1">
            <a:spLocks/>
          </p:cNvSpPr>
          <p:nvPr/>
        </p:nvSpPr>
        <p:spPr>
          <a:xfrm>
            <a:off x="7373476" y="3713561"/>
            <a:ext cx="4368591" cy="303669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/>
                </a:solidFill>
                <a:latin typeface="+mj-lt"/>
              </a:rPr>
              <a:t>4) Transition from Single-Family to a Mixed-Use Corridor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69D10AC9-F096-A245-99C8-A8B5FBE01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17</a:t>
            </a:fld>
            <a:endParaRPr lang="en-US">
              <a:latin typeface="+mj-lt"/>
            </a:endParaRP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CCEE0343-ADFA-1445-A651-128C25F78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20" b="5049"/>
          <a:stretch/>
        </p:blipFill>
        <p:spPr>
          <a:xfrm>
            <a:off x="115111" y="1436779"/>
            <a:ext cx="6070600" cy="1854991"/>
          </a:xfrm>
          <a:prstGeom prst="rect">
            <a:avLst/>
          </a:prstGeom>
        </p:spPr>
      </p:pic>
      <p:pic>
        <p:nvPicPr>
          <p:cNvPr id="15" name="Picture 14" descr="Diagram&#10;&#10;Description automatically generated">
            <a:extLst>
              <a:ext uri="{FF2B5EF4-FFF2-40B4-BE49-F238E27FC236}">
                <a16:creationId xmlns:a16="http://schemas.microsoft.com/office/drawing/2014/main" id="{1057D06B-B0C9-9E48-93B0-F0A4DA7FD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266" y="923606"/>
            <a:ext cx="5846626" cy="2529561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2160E69-1311-6942-A815-67FE86013FA1}"/>
              </a:ext>
            </a:extLst>
          </p:cNvPr>
          <p:cNvCxnSpPr>
            <a:cxnSpLocks/>
          </p:cNvCxnSpPr>
          <p:nvPr/>
        </p:nvCxnSpPr>
        <p:spPr>
          <a:xfrm flipH="1" flipV="1">
            <a:off x="10527613" y="3094002"/>
            <a:ext cx="464550" cy="248027"/>
          </a:xfrm>
          <a:prstGeom prst="line">
            <a:avLst/>
          </a:prstGeom>
          <a:ln w="508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0E708C3-EB9B-EA40-BC99-16A7FB4962C1}"/>
              </a:ext>
            </a:extLst>
          </p:cNvPr>
          <p:cNvCxnSpPr>
            <a:cxnSpLocks/>
          </p:cNvCxnSpPr>
          <p:nvPr/>
        </p:nvCxnSpPr>
        <p:spPr>
          <a:xfrm flipV="1">
            <a:off x="8769163" y="3058387"/>
            <a:ext cx="242051" cy="186469"/>
          </a:xfrm>
          <a:prstGeom prst="line">
            <a:avLst/>
          </a:prstGeom>
          <a:ln w="508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57C383F6-EA7F-D948-9051-C9697019F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067" y="3419794"/>
            <a:ext cx="6045200" cy="2514600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B2D258E-B996-FD48-B51B-EA3CA7E92BD2}"/>
              </a:ext>
            </a:extLst>
          </p:cNvPr>
          <p:cNvCxnSpPr>
            <a:cxnSpLocks/>
          </p:cNvCxnSpPr>
          <p:nvPr/>
        </p:nvCxnSpPr>
        <p:spPr>
          <a:xfrm flipH="1" flipV="1">
            <a:off x="2084705" y="5302375"/>
            <a:ext cx="1577216" cy="522932"/>
          </a:xfrm>
          <a:prstGeom prst="line">
            <a:avLst/>
          </a:prstGeom>
          <a:ln w="50800">
            <a:solidFill>
              <a:schemeClr val="tx2"/>
            </a:solidFill>
            <a:prstDash val="sysDash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Diagram&#10;&#10;Description automatically generated">
            <a:extLst>
              <a:ext uri="{FF2B5EF4-FFF2-40B4-BE49-F238E27FC236}">
                <a16:creationId xmlns:a16="http://schemas.microsoft.com/office/drawing/2014/main" id="{A31C0EA8-6EDC-AA4B-B45B-F7FD14B626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096" y="3372115"/>
            <a:ext cx="6046270" cy="2529562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63673EA-DD28-7D45-957C-96870CE8B3F5}"/>
              </a:ext>
            </a:extLst>
          </p:cNvPr>
          <p:cNvCxnSpPr>
            <a:cxnSpLocks/>
          </p:cNvCxnSpPr>
          <p:nvPr/>
        </p:nvCxnSpPr>
        <p:spPr>
          <a:xfrm flipH="1" flipV="1">
            <a:off x="8036728" y="5337523"/>
            <a:ext cx="1577216" cy="522932"/>
          </a:xfrm>
          <a:prstGeom prst="line">
            <a:avLst/>
          </a:prstGeom>
          <a:ln w="50800">
            <a:solidFill>
              <a:schemeClr val="tx2"/>
            </a:solidFill>
            <a:prstDash val="sysDash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434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Instead Create a Neighborhood:  600 Mixed Units, 40 Acres"/>
          <p:cNvSpPr txBox="1">
            <a:spLocks noGrp="1"/>
          </p:cNvSpPr>
          <p:nvPr>
            <p:ph type="title"/>
          </p:nvPr>
        </p:nvSpPr>
        <p:spPr>
          <a:xfrm>
            <a:off x="585066" y="374907"/>
            <a:ext cx="11723047" cy="640081"/>
          </a:xfrm>
          <a:prstGeom prst="rect">
            <a:avLst/>
          </a:prstGeom>
        </p:spPr>
        <p:txBody>
          <a:bodyPr/>
          <a:lstStyle/>
          <a:p>
            <a:r>
              <a:rPr lang="en-US" sz="3600">
                <a:latin typeface="+mj-lt"/>
              </a:rPr>
              <a:t>MMH Example: Bungalows on the lake at Prairie Queen</a:t>
            </a:r>
            <a:br>
              <a:rPr lang="en-US" sz="4217">
                <a:latin typeface="+mj-lt"/>
              </a:rPr>
            </a:br>
            <a:r>
              <a:rPr lang="en-US" sz="2800">
                <a:latin typeface="+mj-lt"/>
              </a:rPr>
              <a:t>50 acres – 742 Dwelling Units, Density (gross): 14.8 du/ac</a:t>
            </a:r>
            <a:br>
              <a:rPr lang="en-US" sz="2800">
                <a:latin typeface="+mj-lt"/>
              </a:rPr>
            </a:br>
            <a:r>
              <a:rPr lang="en-US" sz="1800">
                <a:latin typeface="+mj-lt"/>
              </a:rPr>
              <a:t>Building Types: Duplex, Fourplex, Multiplex Small &amp; Large, Townhouse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Location: Papillion, Nebraska</a:t>
            </a:r>
            <a:endParaRPr sz="1800">
              <a:latin typeface="+mj-lt"/>
            </a:endParaRPr>
          </a:p>
        </p:txBody>
      </p:sp>
      <p:sp>
        <p:nvSpPr>
          <p:cNvPr id="1359" name="© 2016 Opticos Design, Inc.  |"/>
          <p:cNvSpPr txBox="1"/>
          <p:nvPr/>
        </p:nvSpPr>
        <p:spPr>
          <a:xfrm>
            <a:off x="9364205" y="7378422"/>
            <a:ext cx="2016535" cy="114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r" defTabSz="469900">
              <a:lnSpc>
                <a:spcPct val="110000"/>
              </a:lnSpc>
              <a:spcBef>
                <a:spcPts val="800"/>
              </a:spcBef>
              <a:defRPr sz="1200" baseline="-58333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sz="1125"/>
              <a:t>© 2016 Opticos Design, Inc.  |</a:t>
            </a:r>
          </a:p>
        </p:txBody>
      </p:sp>
      <p:sp>
        <p:nvSpPr>
          <p:cNvPr id="1362" name="Text"/>
          <p:cNvSpPr txBox="1"/>
          <p:nvPr/>
        </p:nvSpPr>
        <p:spPr>
          <a:xfrm>
            <a:off x="5692376" y="3139599"/>
            <a:ext cx="120730" cy="578804"/>
          </a:xfrm>
          <a:prstGeom prst="rect">
            <a:avLst/>
          </a:prstGeom>
          <a:ln w="12700">
            <a:miter lim="400000"/>
          </a:ln>
        </p:spPr>
        <p:txBody>
          <a:bodyPr wrap="none" lIns="59749" tIns="59749" rIns="59749" bIns="59749" anchor="ctr">
            <a:spAutoFit/>
          </a:bodyPr>
          <a:lstStyle/>
          <a:p>
            <a:pPr defTabSz="552674">
              <a:lnSpc>
                <a:spcPct val="110000"/>
              </a:lnSpc>
              <a:spcBef>
                <a:spcPts val="937"/>
              </a:spcBef>
              <a:defRPr sz="32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pPr>
            <a:endParaRPr sz="2999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AD5BD221-E68F-B743-B4EF-F474577BD0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77" t="351" r="10554"/>
          <a:stretch/>
        </p:blipFill>
        <p:spPr>
          <a:xfrm>
            <a:off x="8515785" y="1982363"/>
            <a:ext cx="3037970" cy="2282510"/>
          </a:xfrm>
          <a:prstGeom prst="rect">
            <a:avLst/>
          </a:prstGeom>
        </p:spPr>
      </p:pic>
      <p:pic>
        <p:nvPicPr>
          <p:cNvPr id="12" name="Picture 11" descr="A town next to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98DC8F42-D2FE-6845-9414-061BC48134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29" t="26611" r="21499"/>
          <a:stretch/>
        </p:blipFill>
        <p:spPr>
          <a:xfrm>
            <a:off x="8515786" y="4408967"/>
            <a:ext cx="3037970" cy="2003545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E71247F-8907-734E-9518-C89C55AB0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18</a:t>
            </a:fld>
            <a:endParaRPr lang="en-US">
              <a:latin typeface="+mj-lt"/>
            </a:endParaRPr>
          </a:p>
        </p:txBody>
      </p:sp>
      <p:sp>
        <p:nvSpPr>
          <p:cNvPr id="13" name="No retirement savings…">
            <a:extLst>
              <a:ext uri="{FF2B5EF4-FFF2-40B4-BE49-F238E27FC236}">
                <a16:creationId xmlns:a16="http://schemas.microsoft.com/office/drawing/2014/main" id="{63127850-7D88-E54B-A318-B200A29274F3}"/>
              </a:ext>
            </a:extLst>
          </p:cNvPr>
          <p:cNvSpPr txBox="1"/>
          <p:nvPr/>
        </p:nvSpPr>
        <p:spPr>
          <a:xfrm rot="16200000">
            <a:off x="9133415" y="4194546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Photo source: Urban Waters</a:t>
            </a:r>
            <a:endParaRPr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" name="Picture 2" descr="A picture containing text, bedclothes, fabric&#10;&#10;Description automatically generated">
            <a:extLst>
              <a:ext uri="{FF2B5EF4-FFF2-40B4-BE49-F238E27FC236}">
                <a16:creationId xmlns:a16="http://schemas.microsoft.com/office/drawing/2014/main" id="{C6A37833-A619-E349-B630-5CD2859D0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62" y="1992931"/>
            <a:ext cx="7899400" cy="3060700"/>
          </a:xfrm>
          <a:prstGeom prst="rect">
            <a:avLst/>
          </a:prstGeom>
        </p:spPr>
      </p:pic>
      <p:pic>
        <p:nvPicPr>
          <p:cNvPr id="5" name="Picture 4" descr="A picture containing text, building, house, outdoor&#10;&#10;Description automatically generated">
            <a:extLst>
              <a:ext uri="{FF2B5EF4-FFF2-40B4-BE49-F238E27FC236}">
                <a16:creationId xmlns:a16="http://schemas.microsoft.com/office/drawing/2014/main" id="{ED2E44A5-4953-0E46-8D64-CDEBB2A8E0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62" y="5180612"/>
            <a:ext cx="79121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62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Instead Create a Neighborhood:  600 Mixed Units, 40 Acr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600">
                <a:latin typeface="+mj-lt"/>
              </a:rPr>
              <a:t>MMH Example: Daybreak Mews Home</a:t>
            </a:r>
            <a:br>
              <a:rPr lang="en-US" sz="4217">
                <a:latin typeface="+mj-lt"/>
              </a:rPr>
            </a:br>
            <a:r>
              <a:rPr lang="en-US" sz="2800">
                <a:latin typeface="+mj-lt"/>
              </a:rPr>
              <a:t>3.2 acres – 65 Dwelling Units, Density (gross): 20 du/ac</a:t>
            </a:r>
            <a:br>
              <a:rPr lang="en-US" sz="2800">
                <a:latin typeface="+mj-lt"/>
              </a:rPr>
            </a:br>
            <a:r>
              <a:rPr lang="en-US" sz="1800">
                <a:latin typeface="+mj-lt"/>
              </a:rPr>
              <a:t>Building Types: Mews (Townhouse located along a Mews)</a:t>
            </a:r>
            <a:br>
              <a:rPr lang="en-US" sz="2800">
                <a:latin typeface="+mj-lt"/>
              </a:rPr>
            </a:br>
            <a:r>
              <a:rPr lang="en-US" sz="1800">
                <a:latin typeface="+mj-lt"/>
              </a:rPr>
              <a:t>Location: South Jordan, Utah</a:t>
            </a:r>
            <a:endParaRPr sz="1800">
              <a:latin typeface="+mj-lt"/>
            </a:endParaRPr>
          </a:p>
        </p:txBody>
      </p:sp>
      <p:sp>
        <p:nvSpPr>
          <p:cNvPr id="1359" name="© 2016 Opticos Design, Inc.  |"/>
          <p:cNvSpPr txBox="1"/>
          <p:nvPr/>
        </p:nvSpPr>
        <p:spPr>
          <a:xfrm>
            <a:off x="9364205" y="7378422"/>
            <a:ext cx="2016535" cy="114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r" defTabSz="469900">
              <a:lnSpc>
                <a:spcPct val="110000"/>
              </a:lnSpc>
              <a:spcBef>
                <a:spcPts val="800"/>
              </a:spcBef>
              <a:defRPr sz="1200" baseline="-58333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sz="1125"/>
              <a:t>© 2016 Opticos Design, Inc.  |</a:t>
            </a:r>
          </a:p>
        </p:txBody>
      </p:sp>
      <p:sp>
        <p:nvSpPr>
          <p:cNvPr id="1362" name="Text"/>
          <p:cNvSpPr txBox="1"/>
          <p:nvPr/>
        </p:nvSpPr>
        <p:spPr>
          <a:xfrm>
            <a:off x="5692376" y="3139599"/>
            <a:ext cx="120730" cy="578804"/>
          </a:xfrm>
          <a:prstGeom prst="rect">
            <a:avLst/>
          </a:prstGeom>
          <a:ln w="12700">
            <a:miter lim="400000"/>
          </a:ln>
        </p:spPr>
        <p:txBody>
          <a:bodyPr wrap="none" lIns="59749" tIns="59749" rIns="59749" bIns="59749" anchor="ctr">
            <a:spAutoFit/>
          </a:bodyPr>
          <a:lstStyle/>
          <a:p>
            <a:pPr defTabSz="552674">
              <a:lnSpc>
                <a:spcPct val="110000"/>
              </a:lnSpc>
              <a:spcBef>
                <a:spcPts val="937"/>
              </a:spcBef>
              <a:defRPr sz="32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pPr>
            <a:endParaRPr sz="2999"/>
          </a:p>
        </p:txBody>
      </p:sp>
      <p:pic>
        <p:nvPicPr>
          <p:cNvPr id="14" name="Picture 13" descr="A picture containing outdoor, building, sky, house&#10;&#10;Description automatically generated">
            <a:extLst>
              <a:ext uri="{FF2B5EF4-FFF2-40B4-BE49-F238E27FC236}">
                <a16:creationId xmlns:a16="http://schemas.microsoft.com/office/drawing/2014/main" id="{6BB593BF-B938-F949-9AA2-D67D3F6E56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08" r="20526" b="438"/>
          <a:stretch/>
        </p:blipFill>
        <p:spPr>
          <a:xfrm>
            <a:off x="9487710" y="1982361"/>
            <a:ext cx="2191967" cy="3081919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1D2440A-CC5E-8548-9ADA-B5DA8EA776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19</a:t>
            </a:fld>
            <a:endParaRPr lang="en-US">
              <a:latin typeface="+mj-lt"/>
            </a:endParaRPr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DD0833B2-CF59-D44C-A94D-A15B499A2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04" y="1995918"/>
            <a:ext cx="5156200" cy="4432300"/>
          </a:xfrm>
          <a:prstGeom prst="rect">
            <a:avLst/>
          </a:prstGeom>
        </p:spPr>
      </p:pic>
      <p:pic>
        <p:nvPicPr>
          <p:cNvPr id="7" name="Picture 6" descr="A picture containing map, text&#10;&#10;Description automatically generated">
            <a:extLst>
              <a:ext uri="{FF2B5EF4-FFF2-40B4-BE49-F238E27FC236}">
                <a16:creationId xmlns:a16="http://schemas.microsoft.com/office/drawing/2014/main" id="{7246DB0D-1C05-8B4A-A733-483FFACD1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376" y="1995918"/>
            <a:ext cx="3619500" cy="3086100"/>
          </a:xfrm>
          <a:prstGeom prst="rect">
            <a:avLst/>
          </a:prstGeom>
        </p:spPr>
      </p:pic>
      <p:pic>
        <p:nvPicPr>
          <p:cNvPr id="9" name="Picture 8" descr="A picture containing text, circuit, electronics&#10;&#10;Description automatically generated">
            <a:extLst>
              <a:ext uri="{FF2B5EF4-FFF2-40B4-BE49-F238E27FC236}">
                <a16:creationId xmlns:a16="http://schemas.microsoft.com/office/drawing/2014/main" id="{5B55E2D3-6270-ED4B-B772-65D0C5DAA8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3905" y="5193311"/>
            <a:ext cx="3670300" cy="1219200"/>
          </a:xfrm>
          <a:prstGeom prst="rect">
            <a:avLst/>
          </a:prstGeom>
        </p:spPr>
      </p:pic>
      <p:pic>
        <p:nvPicPr>
          <p:cNvPr id="16" name="Picture 15" descr="Diagram, box and whisker chart&#10;&#10;Description automatically generated with medium confidence">
            <a:extLst>
              <a:ext uri="{FF2B5EF4-FFF2-40B4-BE49-F238E27FC236}">
                <a16:creationId xmlns:a16="http://schemas.microsoft.com/office/drawing/2014/main" id="{FE210597-7968-0240-B923-1512317466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2206" y="5203989"/>
            <a:ext cx="2227471" cy="120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46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Instead Create a Neighborhood:  600 Mixed Units, 40 Acres"/>
          <p:cNvSpPr txBox="1">
            <a:spLocks noGrp="1"/>
          </p:cNvSpPr>
          <p:nvPr>
            <p:ph type="title"/>
          </p:nvPr>
        </p:nvSpPr>
        <p:spPr>
          <a:xfrm>
            <a:off x="585067" y="374907"/>
            <a:ext cx="11796985" cy="640081"/>
          </a:xfrm>
          <a:prstGeom prst="rect">
            <a:avLst/>
          </a:prstGeom>
        </p:spPr>
        <p:txBody>
          <a:bodyPr/>
          <a:lstStyle/>
          <a:p>
            <a:r>
              <a:rPr lang="en-US" sz="3600">
                <a:latin typeface="+mj-lt"/>
              </a:rPr>
              <a:t>MMH Example: </a:t>
            </a:r>
            <a:r>
              <a:rPr lang="en-US" sz="3600" err="1">
                <a:latin typeface="+mj-lt"/>
              </a:rPr>
              <a:t>Dekum</a:t>
            </a:r>
            <a:r>
              <a:rPr lang="en-US" sz="3600">
                <a:latin typeface="+mj-lt"/>
              </a:rPr>
              <a:t>/Charles Converted Fourplex</a:t>
            </a:r>
            <a:br>
              <a:rPr lang="en-US" sz="4217">
                <a:latin typeface="+mj-lt"/>
              </a:rPr>
            </a:br>
            <a:r>
              <a:rPr lang="en-US" sz="2800">
                <a:latin typeface="+mj-lt"/>
              </a:rPr>
              <a:t>0.11 acres – 4 Dwelling Units, Density (net): 35 du/ac</a:t>
            </a:r>
            <a:br>
              <a:rPr lang="en-US" sz="2800">
                <a:latin typeface="+mj-lt"/>
              </a:rPr>
            </a:br>
            <a:r>
              <a:rPr lang="en-US" sz="1800">
                <a:latin typeface="+mj-lt"/>
              </a:rPr>
              <a:t>Building Types: Fourplex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Location: Portland, Oregon</a:t>
            </a:r>
            <a:endParaRPr sz="1800">
              <a:latin typeface="+mj-lt"/>
            </a:endParaRPr>
          </a:p>
        </p:txBody>
      </p:sp>
      <p:sp>
        <p:nvSpPr>
          <p:cNvPr id="1359" name="© 2016 Opticos Design, Inc.  |"/>
          <p:cNvSpPr txBox="1"/>
          <p:nvPr/>
        </p:nvSpPr>
        <p:spPr>
          <a:xfrm>
            <a:off x="9364205" y="7378422"/>
            <a:ext cx="2016535" cy="114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r" defTabSz="469900">
              <a:lnSpc>
                <a:spcPct val="110000"/>
              </a:lnSpc>
              <a:spcBef>
                <a:spcPts val="800"/>
              </a:spcBef>
              <a:defRPr sz="1200" baseline="-58333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sz="1125"/>
              <a:t>© 2016 Opticos Design, Inc.  |</a:t>
            </a:r>
          </a:p>
        </p:txBody>
      </p:sp>
      <p:sp>
        <p:nvSpPr>
          <p:cNvPr id="1362" name="Text"/>
          <p:cNvSpPr txBox="1"/>
          <p:nvPr/>
        </p:nvSpPr>
        <p:spPr>
          <a:xfrm>
            <a:off x="5692376" y="3139599"/>
            <a:ext cx="120730" cy="578804"/>
          </a:xfrm>
          <a:prstGeom prst="rect">
            <a:avLst/>
          </a:prstGeom>
          <a:ln w="12700">
            <a:miter lim="400000"/>
          </a:ln>
        </p:spPr>
        <p:txBody>
          <a:bodyPr wrap="none" lIns="59749" tIns="59749" rIns="59749" bIns="59749" anchor="ctr">
            <a:spAutoFit/>
          </a:bodyPr>
          <a:lstStyle/>
          <a:p>
            <a:pPr defTabSz="552674">
              <a:lnSpc>
                <a:spcPct val="110000"/>
              </a:lnSpc>
              <a:spcBef>
                <a:spcPts val="937"/>
              </a:spcBef>
              <a:defRPr sz="32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pPr>
            <a:endParaRPr sz="2999"/>
          </a:p>
        </p:txBody>
      </p:sp>
      <p:pic>
        <p:nvPicPr>
          <p:cNvPr id="3" name="Picture 2" descr="A picture containing text, sky, tree, outdoor&#10;&#10;Description automatically generated">
            <a:extLst>
              <a:ext uri="{FF2B5EF4-FFF2-40B4-BE49-F238E27FC236}">
                <a16:creationId xmlns:a16="http://schemas.microsoft.com/office/drawing/2014/main" id="{BB6C690F-B978-A24C-BB10-D765DA8F72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01" t="21147" r="1" b="6664"/>
          <a:stretch/>
        </p:blipFill>
        <p:spPr>
          <a:xfrm>
            <a:off x="5143500" y="1797424"/>
            <a:ext cx="6495299" cy="4615088"/>
          </a:xfrm>
          <a:prstGeom prst="rect">
            <a:avLst/>
          </a:prstGeom>
        </p:spPr>
      </p:pic>
      <p:pic>
        <p:nvPicPr>
          <p:cNvPr id="5" name="Picture 4" descr="A picture containing outdoor, tree, sky, house&#10;&#10;Description automatically generated">
            <a:extLst>
              <a:ext uri="{FF2B5EF4-FFF2-40B4-BE49-F238E27FC236}">
                <a16:creationId xmlns:a16="http://schemas.microsoft.com/office/drawing/2014/main" id="{B190BAC5-C469-D043-AB7B-AC918D03A9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28" r="12373"/>
          <a:stretch/>
        </p:blipFill>
        <p:spPr>
          <a:xfrm>
            <a:off x="461662" y="1787494"/>
            <a:ext cx="4324651" cy="4625018"/>
          </a:xfrm>
          <a:prstGeom prst="rect">
            <a:avLst/>
          </a:prstGeom>
        </p:spPr>
      </p:pic>
      <p:sp>
        <p:nvSpPr>
          <p:cNvPr id="11" name="60 units per building">
            <a:extLst>
              <a:ext uri="{FF2B5EF4-FFF2-40B4-BE49-F238E27FC236}">
                <a16:creationId xmlns:a16="http://schemas.microsoft.com/office/drawing/2014/main" id="{05FE60E4-A018-9E47-A845-7CF95E8FE5D9}"/>
              </a:ext>
            </a:extLst>
          </p:cNvPr>
          <p:cNvSpPr txBox="1"/>
          <p:nvPr/>
        </p:nvSpPr>
        <p:spPr>
          <a:xfrm>
            <a:off x="3340628" y="1787494"/>
            <a:ext cx="1445685" cy="442318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69900">
              <a:defRPr sz="2400" b="1">
                <a:solidFill>
                  <a:srgbClr val="6095C9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Before</a:t>
            </a:r>
            <a:endParaRPr>
              <a:solidFill>
                <a:schemeClr val="tx2"/>
              </a:solidFill>
            </a:endParaRPr>
          </a:p>
        </p:txBody>
      </p:sp>
      <p:sp>
        <p:nvSpPr>
          <p:cNvPr id="12" name="60 units per building">
            <a:extLst>
              <a:ext uri="{FF2B5EF4-FFF2-40B4-BE49-F238E27FC236}">
                <a16:creationId xmlns:a16="http://schemas.microsoft.com/office/drawing/2014/main" id="{989943A5-315D-7C40-A591-6B11568FB9C0}"/>
              </a:ext>
            </a:extLst>
          </p:cNvPr>
          <p:cNvSpPr txBox="1"/>
          <p:nvPr/>
        </p:nvSpPr>
        <p:spPr>
          <a:xfrm>
            <a:off x="5090263" y="1787494"/>
            <a:ext cx="1445685" cy="442318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69900">
              <a:defRPr sz="2400" b="1">
                <a:solidFill>
                  <a:srgbClr val="6095C9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After</a:t>
            </a:r>
            <a:endParaRPr>
              <a:solidFill>
                <a:schemeClr val="tx2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6B06174-EFDB-AE4C-94DA-BE4A17708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20</a:t>
            </a:fld>
            <a:endParaRPr lang="en-US">
              <a:latin typeface="+mj-lt"/>
            </a:endParaRPr>
          </a:p>
        </p:txBody>
      </p:sp>
      <p:sp>
        <p:nvSpPr>
          <p:cNvPr id="14" name="No retirement savings…">
            <a:extLst>
              <a:ext uri="{FF2B5EF4-FFF2-40B4-BE49-F238E27FC236}">
                <a16:creationId xmlns:a16="http://schemas.microsoft.com/office/drawing/2014/main" id="{0A1B2789-C490-414E-878C-B62F87833A2C}"/>
              </a:ext>
            </a:extLst>
          </p:cNvPr>
          <p:cNvSpPr txBox="1"/>
          <p:nvPr/>
        </p:nvSpPr>
        <p:spPr>
          <a:xfrm rot="16200000">
            <a:off x="-2253672" y="4196889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Photo source: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Garlynn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Woodsong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01910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Instead Create a Neighborhood:  600 Mixed Units, 40 Acres"/>
          <p:cNvSpPr txBox="1">
            <a:spLocks noGrp="1"/>
          </p:cNvSpPr>
          <p:nvPr>
            <p:ph type="title"/>
          </p:nvPr>
        </p:nvSpPr>
        <p:spPr>
          <a:xfrm>
            <a:off x="585067" y="374907"/>
            <a:ext cx="11267232" cy="640081"/>
          </a:xfrm>
          <a:prstGeom prst="rect">
            <a:avLst/>
          </a:prstGeom>
        </p:spPr>
        <p:txBody>
          <a:bodyPr/>
          <a:lstStyle/>
          <a:p>
            <a:r>
              <a:rPr lang="en-US" sz="3600">
                <a:latin typeface="+mj-lt"/>
              </a:rPr>
              <a:t>MMH Example: </a:t>
            </a:r>
            <a:r>
              <a:rPr lang="en-US" sz="3600" err="1">
                <a:latin typeface="+mj-lt"/>
              </a:rPr>
              <a:t>Riverhouse</a:t>
            </a:r>
            <a:r>
              <a:rPr lang="en-US" sz="3600">
                <a:latin typeface="+mj-lt"/>
              </a:rPr>
              <a:t> Pocket Neighborhood</a:t>
            </a:r>
            <a:br>
              <a:rPr lang="en-US" sz="4217">
                <a:latin typeface="+mj-lt"/>
              </a:rPr>
            </a:br>
            <a:r>
              <a:rPr lang="en-US" sz="2800">
                <a:latin typeface="+mj-lt"/>
              </a:rPr>
              <a:t>1.37 acres – 12 Dwelling Units, Density (gross): 8.7 du/ac</a:t>
            </a:r>
            <a:br>
              <a:rPr lang="en-US" sz="2800">
                <a:highlight>
                  <a:srgbClr val="FFFF00"/>
                </a:highlight>
                <a:latin typeface="+mj-lt"/>
              </a:rPr>
            </a:br>
            <a:r>
              <a:rPr lang="en-US" sz="1800">
                <a:latin typeface="+mj-lt"/>
              </a:rPr>
              <a:t>Building Types: Small Houses</a:t>
            </a:r>
            <a:br>
              <a:rPr lang="en-US" sz="1800">
                <a:latin typeface="+mj-lt"/>
              </a:rPr>
            </a:br>
            <a:r>
              <a:rPr lang="en-US" sz="1800">
                <a:latin typeface="+mj-lt"/>
              </a:rPr>
              <a:t>Location: Healdsburg, California</a:t>
            </a:r>
            <a:endParaRPr sz="1800">
              <a:latin typeface="+mj-lt"/>
            </a:endParaRPr>
          </a:p>
        </p:txBody>
      </p:sp>
      <p:sp>
        <p:nvSpPr>
          <p:cNvPr id="1359" name="© 2016 Opticos Design, Inc.  |"/>
          <p:cNvSpPr txBox="1"/>
          <p:nvPr/>
        </p:nvSpPr>
        <p:spPr>
          <a:xfrm>
            <a:off x="9364205" y="7378422"/>
            <a:ext cx="2016535" cy="114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 algn="r" defTabSz="469900">
              <a:lnSpc>
                <a:spcPct val="110000"/>
              </a:lnSpc>
              <a:spcBef>
                <a:spcPts val="800"/>
              </a:spcBef>
              <a:defRPr sz="1200" baseline="-58333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sz="1125"/>
              <a:t>© 2016 Opticos Design, Inc.  |</a:t>
            </a:r>
          </a:p>
        </p:txBody>
      </p:sp>
      <p:sp>
        <p:nvSpPr>
          <p:cNvPr id="1362" name="Text"/>
          <p:cNvSpPr txBox="1"/>
          <p:nvPr/>
        </p:nvSpPr>
        <p:spPr>
          <a:xfrm>
            <a:off x="5692376" y="3139599"/>
            <a:ext cx="120730" cy="578804"/>
          </a:xfrm>
          <a:prstGeom prst="rect">
            <a:avLst/>
          </a:prstGeom>
          <a:ln w="12700">
            <a:miter lim="400000"/>
          </a:ln>
        </p:spPr>
        <p:txBody>
          <a:bodyPr wrap="none" lIns="59749" tIns="59749" rIns="59749" bIns="59749" anchor="ctr">
            <a:spAutoFit/>
          </a:bodyPr>
          <a:lstStyle/>
          <a:p>
            <a:pPr defTabSz="552674">
              <a:lnSpc>
                <a:spcPct val="110000"/>
              </a:lnSpc>
              <a:spcBef>
                <a:spcPts val="937"/>
              </a:spcBef>
              <a:defRPr sz="32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pPr>
            <a:endParaRPr sz="2999"/>
          </a:p>
        </p:txBody>
      </p:sp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7CEBE96-16F9-8A48-B6DA-C4AADA4617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555"/>
          <a:stretch/>
        </p:blipFill>
        <p:spPr>
          <a:xfrm>
            <a:off x="461662" y="1794955"/>
            <a:ext cx="4543107" cy="4688138"/>
          </a:xfrm>
          <a:prstGeom prst="rect">
            <a:avLst/>
          </a:prstGeom>
        </p:spPr>
      </p:pic>
      <p:pic>
        <p:nvPicPr>
          <p:cNvPr id="5" name="Picture 4" descr="Aerial view of a small town&#10;&#10;Description automatically generated with medium confidence">
            <a:extLst>
              <a:ext uri="{FF2B5EF4-FFF2-40B4-BE49-F238E27FC236}">
                <a16:creationId xmlns:a16="http://schemas.microsoft.com/office/drawing/2014/main" id="{7E6B2FB4-E488-9045-99E9-C8677C5B0E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65" t="2658" r="34947" b="-1273"/>
          <a:stretch/>
        </p:blipFill>
        <p:spPr>
          <a:xfrm>
            <a:off x="8524375" y="1794956"/>
            <a:ext cx="3118520" cy="4688137"/>
          </a:xfrm>
          <a:prstGeom prst="rect">
            <a:avLst/>
          </a:prstGeom>
        </p:spPr>
      </p:pic>
      <p:pic>
        <p:nvPicPr>
          <p:cNvPr id="10" name="Picture 9" descr="A picture containing tree, outdoor, sky, grass&#10;&#10;Description automatically generated">
            <a:extLst>
              <a:ext uri="{FF2B5EF4-FFF2-40B4-BE49-F238E27FC236}">
                <a16:creationId xmlns:a16="http://schemas.microsoft.com/office/drawing/2014/main" id="{D40E7670-A2E1-1A42-9410-39F750A564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42" r="30186"/>
          <a:stretch/>
        </p:blipFill>
        <p:spPr>
          <a:xfrm>
            <a:off x="5118243" y="1794954"/>
            <a:ext cx="3292659" cy="3224701"/>
          </a:xfrm>
          <a:prstGeom prst="rect">
            <a:avLst/>
          </a:prstGeom>
        </p:spPr>
      </p:pic>
      <p:pic>
        <p:nvPicPr>
          <p:cNvPr id="13" name="Picture 12" descr="A tree in front of a house&#10;&#10;Description automatically generated with medium confidence">
            <a:extLst>
              <a:ext uri="{FF2B5EF4-FFF2-40B4-BE49-F238E27FC236}">
                <a16:creationId xmlns:a16="http://schemas.microsoft.com/office/drawing/2014/main" id="{107925B2-C312-6247-BAF6-DCE29C37C7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32" t="26556" r="3277" b="14638"/>
          <a:stretch/>
        </p:blipFill>
        <p:spPr>
          <a:xfrm>
            <a:off x="5118242" y="5129108"/>
            <a:ext cx="3292659" cy="1357478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0C676C0-8D11-234A-9A08-BB7B767320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21</a:t>
            </a:fld>
            <a:endParaRPr lang="en-US">
              <a:latin typeface="+mj-lt"/>
            </a:endParaRPr>
          </a:p>
        </p:txBody>
      </p:sp>
      <p:sp>
        <p:nvSpPr>
          <p:cNvPr id="12" name="No retirement savings…">
            <a:extLst>
              <a:ext uri="{FF2B5EF4-FFF2-40B4-BE49-F238E27FC236}">
                <a16:creationId xmlns:a16="http://schemas.microsoft.com/office/drawing/2014/main" id="{1F92B2EC-5E89-3E41-9C99-7F41275F7748}"/>
              </a:ext>
            </a:extLst>
          </p:cNvPr>
          <p:cNvSpPr txBox="1"/>
          <p:nvPr/>
        </p:nvSpPr>
        <p:spPr>
          <a:xfrm rot="16200000">
            <a:off x="-1870303" y="4639177"/>
            <a:ext cx="4357991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Site plan photo source: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riverhousehealdsburg.com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9897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6A6FD7-86F3-194F-830F-F85D04084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067" y="374907"/>
            <a:ext cx="11589416" cy="640081"/>
          </a:xfrm>
        </p:spPr>
        <p:txBody>
          <a:bodyPr/>
          <a:lstStyle/>
          <a:p>
            <a:r>
              <a:rPr lang="en-US" sz="3600">
                <a:latin typeface="+mj-lt"/>
              </a:rPr>
              <a:t>Barrier: Maximum Residential Density </a:t>
            </a:r>
            <a:br>
              <a:rPr lang="en-US" sz="3600">
                <a:latin typeface="+mj-lt"/>
              </a:rPr>
            </a:br>
            <a:r>
              <a:rPr lang="en-US" sz="3600">
                <a:latin typeface="+mj-lt"/>
              </a:rPr>
              <a:t>Nearly the same density but totally different</a:t>
            </a:r>
          </a:p>
        </p:txBody>
      </p:sp>
      <p:sp>
        <p:nvSpPr>
          <p:cNvPr id="7" name="Density = 30 units per acre">
            <a:extLst>
              <a:ext uri="{FF2B5EF4-FFF2-40B4-BE49-F238E27FC236}">
                <a16:creationId xmlns:a16="http://schemas.microsoft.com/office/drawing/2014/main" id="{0AC0C64A-382E-FF44-8A21-D9D0374E7988}"/>
              </a:ext>
            </a:extLst>
          </p:cNvPr>
          <p:cNvSpPr txBox="1"/>
          <p:nvPr/>
        </p:nvSpPr>
        <p:spPr>
          <a:xfrm>
            <a:off x="0" y="5737248"/>
            <a:ext cx="6991045" cy="745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b">
            <a:spAutoFit/>
          </a:bodyPr>
          <a:lstStyle/>
          <a:p>
            <a:pPr algn="r" defTabSz="469900">
              <a:lnSpc>
                <a:spcPct val="110000"/>
              </a:lnSpc>
              <a:spcBef>
                <a:spcPts val="800"/>
              </a:spcBef>
              <a:defRPr sz="3000">
                <a:solidFill>
                  <a:srgbClr val="6095C9"/>
                </a:solidFill>
              </a:defRPr>
            </a:pPr>
            <a:r>
              <a:rPr>
                <a:solidFill>
                  <a:schemeClr val="tx2"/>
                </a:solidFill>
              </a:rPr>
              <a:t>Density = </a:t>
            </a:r>
            <a:r>
              <a:rPr sz="4000" b="1">
                <a:solidFill>
                  <a:schemeClr val="tx2"/>
                </a:solidFill>
              </a:rPr>
              <a:t>30</a:t>
            </a:r>
            <a:r>
              <a:rPr>
                <a:solidFill>
                  <a:schemeClr val="tx2"/>
                </a:solidFill>
              </a:rPr>
              <a:t> units per acre</a:t>
            </a:r>
          </a:p>
        </p:txBody>
      </p:sp>
      <p:sp>
        <p:nvSpPr>
          <p:cNvPr id="8" name="Density = 29">
            <a:extLst>
              <a:ext uri="{FF2B5EF4-FFF2-40B4-BE49-F238E27FC236}">
                <a16:creationId xmlns:a16="http://schemas.microsoft.com/office/drawing/2014/main" id="{419DD0BD-C979-AE4A-A6DD-6EB685BD00CC}"/>
              </a:ext>
            </a:extLst>
          </p:cNvPr>
          <p:cNvSpPr txBox="1"/>
          <p:nvPr/>
        </p:nvSpPr>
        <p:spPr>
          <a:xfrm>
            <a:off x="7535207" y="5753475"/>
            <a:ext cx="4639276" cy="745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b">
            <a:spAutoFit/>
          </a:bodyPr>
          <a:lstStyle>
            <a:lvl1pPr algn="ctr" defTabSz="469900">
              <a:lnSpc>
                <a:spcPct val="110000"/>
              </a:lnSpc>
              <a:spcBef>
                <a:spcPts val="800"/>
              </a:spcBef>
              <a:defRPr sz="3000">
                <a:solidFill>
                  <a:srgbClr val="6095C9"/>
                </a:solidFill>
              </a:defRPr>
            </a:lvl1pPr>
          </a:lstStyle>
          <a:p>
            <a:pPr algn="l"/>
            <a:r>
              <a:rPr>
                <a:solidFill>
                  <a:schemeClr val="tx2"/>
                </a:solidFill>
              </a:rPr>
              <a:t>Density = </a:t>
            </a:r>
            <a:r>
              <a:rPr sz="4000" b="1">
                <a:solidFill>
                  <a:schemeClr val="tx2"/>
                </a:solidFill>
              </a:rPr>
              <a:t>29</a:t>
            </a:r>
            <a:r>
              <a:rPr lang="en-US" b="1">
                <a:solidFill>
                  <a:schemeClr val="tx2"/>
                </a:solidFill>
              </a:rPr>
              <a:t> </a:t>
            </a:r>
            <a:r>
              <a:rPr lang="en-US">
                <a:solidFill>
                  <a:schemeClr val="tx2"/>
                </a:solidFill>
              </a:rPr>
              <a:t>units per acre</a:t>
            </a:r>
            <a:endParaRPr>
              <a:solidFill>
                <a:schemeClr val="tx2"/>
              </a:solidFill>
            </a:endParaRPr>
          </a:p>
        </p:txBody>
      </p:sp>
      <p:pic>
        <p:nvPicPr>
          <p:cNvPr id="9" name="sprawl density.3.png" descr="sprawl density.3.png">
            <a:extLst>
              <a:ext uri="{FF2B5EF4-FFF2-40B4-BE49-F238E27FC236}">
                <a16:creationId xmlns:a16="http://schemas.microsoft.com/office/drawing/2014/main" id="{A7854F36-B20F-5F40-83C3-8FB5B13D4A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77" t="6946"/>
          <a:stretch/>
        </p:blipFill>
        <p:spPr>
          <a:xfrm>
            <a:off x="-1" y="1649896"/>
            <a:ext cx="6991045" cy="41514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asadena mansion apt.1.png" descr="pasadena mansion apt.1.png">
            <a:extLst>
              <a:ext uri="{FF2B5EF4-FFF2-40B4-BE49-F238E27FC236}">
                <a16:creationId xmlns:a16="http://schemas.microsoft.com/office/drawing/2014/main" id="{07591381-CA4A-2540-AFFA-31A0E89225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01" t="24509" r="30963" b="9538"/>
          <a:stretch/>
        </p:blipFill>
        <p:spPr>
          <a:xfrm>
            <a:off x="7549548" y="1649894"/>
            <a:ext cx="4639277" cy="4151465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60 units per building">
            <a:extLst>
              <a:ext uri="{FF2B5EF4-FFF2-40B4-BE49-F238E27FC236}">
                <a16:creationId xmlns:a16="http://schemas.microsoft.com/office/drawing/2014/main" id="{92303F74-30C5-8844-88A2-88D85AF8D30F}"/>
              </a:ext>
            </a:extLst>
          </p:cNvPr>
          <p:cNvSpPr txBox="1"/>
          <p:nvPr/>
        </p:nvSpPr>
        <p:spPr>
          <a:xfrm>
            <a:off x="3841799" y="1649896"/>
            <a:ext cx="3149245" cy="442318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69900">
              <a:defRPr sz="2400" b="1">
                <a:solidFill>
                  <a:srgbClr val="6095C9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49</a:t>
            </a:r>
            <a:r>
              <a:rPr>
                <a:solidFill>
                  <a:schemeClr val="tx2"/>
                </a:solidFill>
              </a:rPr>
              <a:t> units </a:t>
            </a:r>
            <a:r>
              <a:rPr lang="en-US">
                <a:solidFill>
                  <a:schemeClr val="tx2"/>
                </a:solidFill>
              </a:rPr>
              <a:t>in this</a:t>
            </a:r>
            <a:r>
              <a:rPr>
                <a:solidFill>
                  <a:schemeClr val="tx2"/>
                </a:solidFill>
              </a:rPr>
              <a:t> building</a:t>
            </a:r>
          </a:p>
        </p:txBody>
      </p:sp>
      <p:sp>
        <p:nvSpPr>
          <p:cNvPr id="13" name="60 units per building">
            <a:extLst>
              <a:ext uri="{FF2B5EF4-FFF2-40B4-BE49-F238E27FC236}">
                <a16:creationId xmlns:a16="http://schemas.microsoft.com/office/drawing/2014/main" id="{2C674615-AADE-1E40-9D60-4BAC2D4366C9}"/>
              </a:ext>
            </a:extLst>
          </p:cNvPr>
          <p:cNvSpPr txBox="1"/>
          <p:nvPr/>
        </p:nvSpPr>
        <p:spPr>
          <a:xfrm>
            <a:off x="7549547" y="1649894"/>
            <a:ext cx="2948586" cy="442318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469900">
              <a:defRPr sz="2400" b="1">
                <a:solidFill>
                  <a:srgbClr val="6095C9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5</a:t>
            </a:r>
            <a:r>
              <a:rPr>
                <a:solidFill>
                  <a:schemeClr val="tx2"/>
                </a:solidFill>
              </a:rPr>
              <a:t> units </a:t>
            </a:r>
            <a:r>
              <a:rPr lang="en-US">
                <a:solidFill>
                  <a:schemeClr val="tx2"/>
                </a:solidFill>
              </a:rPr>
              <a:t>in this </a:t>
            </a:r>
            <a:r>
              <a:rPr>
                <a:solidFill>
                  <a:schemeClr val="tx2"/>
                </a:solidFill>
              </a:rPr>
              <a:t>building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E8E84B8-7E02-5C45-A361-F21C421DF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22</a:t>
            </a:fld>
            <a:endParaRPr lang="en-US">
              <a:latin typeface="+mj-lt"/>
            </a:endParaRPr>
          </a:p>
        </p:txBody>
      </p:sp>
      <p:sp>
        <p:nvSpPr>
          <p:cNvPr id="12" name="No retirement savings…">
            <a:extLst>
              <a:ext uri="{FF2B5EF4-FFF2-40B4-BE49-F238E27FC236}">
                <a16:creationId xmlns:a16="http://schemas.microsoft.com/office/drawing/2014/main" id="{25F8BCB8-A6B3-1849-9210-A0A83B46785E}"/>
              </a:ext>
            </a:extLst>
          </p:cNvPr>
          <p:cNvSpPr txBox="1"/>
          <p:nvPr/>
        </p:nvSpPr>
        <p:spPr>
          <a:xfrm>
            <a:off x="-416799" y="5495420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/>
                </a:solidFill>
                <a:latin typeface="+mj-lt"/>
              </a:rPr>
              <a:t>Photo source: Google Street View</a:t>
            </a:r>
            <a:endParaRPr sz="14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6349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216085-E65C-B442-AC90-5AFB4FB4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MMH Barrier: Maximum Residential Density</a:t>
            </a:r>
            <a:br>
              <a:rPr lang="en-US">
                <a:latin typeface="+mj-lt"/>
              </a:rPr>
            </a:br>
            <a:r>
              <a:rPr lang="en-US">
                <a:latin typeface="+mj-lt"/>
              </a:rPr>
              <a:t>Why Does This Matter?</a:t>
            </a:r>
            <a:endParaRPr lang="en-US" b="1">
              <a:latin typeface="+mj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A412B4-845E-814E-9CF2-F99E64A40C7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776883" y="2463677"/>
            <a:ext cx="4965183" cy="3684707"/>
          </a:xfrm>
        </p:spPr>
        <p:txBody>
          <a:bodyPr/>
          <a:lstStyle/>
          <a:p>
            <a:pPr fontAlgn="base"/>
            <a:r>
              <a:rPr lang="en-US">
                <a:latin typeface="+mn-lt"/>
              </a:rPr>
              <a:t>Missing Middle Housing exceeds most community’s max density limits.  </a:t>
            </a:r>
            <a:r>
              <a:rPr lang="en-US" b="0">
                <a:latin typeface="+mn-lt"/>
              </a:rPr>
              <a:t>​</a:t>
            </a:r>
          </a:p>
          <a:p>
            <a:pPr fontAlgn="base"/>
            <a:r>
              <a:rPr lang="en-US">
                <a:latin typeface="+mn-lt"/>
              </a:rPr>
              <a:t>The majority of existing density maximums are based on large developments and not infill lots.</a:t>
            </a:r>
            <a:endParaRPr lang="en-US" b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9" name="Multi Family">
            <a:extLst>
              <a:ext uri="{FF2B5EF4-FFF2-40B4-BE49-F238E27FC236}">
                <a16:creationId xmlns:a16="http://schemas.microsoft.com/office/drawing/2014/main" id="{2836DE7F-73DD-DA42-B167-E798C5FDFB55}"/>
              </a:ext>
            </a:extLst>
          </p:cNvPr>
          <p:cNvSpPr txBox="1"/>
          <p:nvPr/>
        </p:nvSpPr>
        <p:spPr>
          <a:xfrm>
            <a:off x="604072" y="4370372"/>
            <a:ext cx="2032000" cy="7522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9749" tIns="59749" rIns="59749" bIns="59749" anchor="ctr"/>
          <a:lstStyle>
            <a:lvl1pPr algn="l" defTabSz="469900">
              <a:lnSpc>
                <a:spcPct val="70000"/>
              </a:lnSpc>
              <a:defRPr sz="50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lang="en-US" sz="3796">
                <a:latin typeface="+mn-lt"/>
              </a:rPr>
              <a:t>Per acre</a:t>
            </a:r>
            <a:endParaRPr sz="3796">
              <a:latin typeface="+mn-lt"/>
            </a:endParaRPr>
          </a:p>
        </p:txBody>
      </p:sp>
      <p:sp>
        <p:nvSpPr>
          <p:cNvPr id="10" name="Multi Family">
            <a:extLst>
              <a:ext uri="{FF2B5EF4-FFF2-40B4-BE49-F238E27FC236}">
                <a16:creationId xmlns:a16="http://schemas.microsoft.com/office/drawing/2014/main" id="{957ACB83-79E0-EF40-B4B7-02BB779AE2FC}"/>
              </a:ext>
            </a:extLst>
          </p:cNvPr>
          <p:cNvSpPr txBox="1"/>
          <p:nvPr/>
        </p:nvSpPr>
        <p:spPr>
          <a:xfrm>
            <a:off x="3332922" y="6030443"/>
            <a:ext cx="2326640" cy="77566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9749" tIns="59749" rIns="59749" bIns="59749" anchor="ctr"/>
          <a:lstStyle>
            <a:lvl1pPr algn="l" defTabSz="469900">
              <a:lnSpc>
                <a:spcPct val="70000"/>
              </a:lnSpc>
              <a:defRPr sz="50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pPr algn="ctr"/>
            <a:r>
              <a:rPr lang="en-US" sz="3796">
                <a:latin typeface="+mn-lt"/>
              </a:rPr>
              <a:t>Per acre</a:t>
            </a:r>
            <a:endParaRPr sz="3796">
              <a:latin typeface="+mn-lt"/>
            </a:endParaRPr>
          </a:p>
        </p:txBody>
      </p:sp>
      <p:sp>
        <p:nvSpPr>
          <p:cNvPr id="12" name="Multi Family">
            <a:extLst>
              <a:ext uri="{FF2B5EF4-FFF2-40B4-BE49-F238E27FC236}">
                <a16:creationId xmlns:a16="http://schemas.microsoft.com/office/drawing/2014/main" id="{77D346B3-CCC9-A643-A751-8E814AD13381}"/>
              </a:ext>
            </a:extLst>
          </p:cNvPr>
          <p:cNvSpPr txBox="1"/>
          <p:nvPr/>
        </p:nvSpPr>
        <p:spPr>
          <a:xfrm>
            <a:off x="4348993" y="3329427"/>
            <a:ext cx="2032000" cy="7522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9749" tIns="59749" rIns="59749" bIns="59749" anchor="ctr"/>
          <a:lstStyle>
            <a:lvl1pPr algn="l" defTabSz="469900">
              <a:lnSpc>
                <a:spcPct val="70000"/>
              </a:lnSpc>
              <a:defRPr sz="50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lang="en-US" sz="3796">
                <a:latin typeface="+mn-lt"/>
              </a:rPr>
              <a:t>Per acre</a:t>
            </a:r>
            <a:endParaRPr sz="3796">
              <a:latin typeface="+mn-lt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7835D8F-7E6B-0643-A2E3-5C54C2E98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23</a:t>
            </a:fld>
            <a:endParaRPr lang="en-US">
              <a:latin typeface="+mj-lt"/>
            </a:endParaRPr>
          </a:p>
        </p:txBody>
      </p:sp>
      <p:sp>
        <p:nvSpPr>
          <p:cNvPr id="14" name="Multi Family">
            <a:extLst>
              <a:ext uri="{FF2B5EF4-FFF2-40B4-BE49-F238E27FC236}">
                <a16:creationId xmlns:a16="http://schemas.microsoft.com/office/drawing/2014/main" id="{727E2C22-4F57-3841-A9B4-540DA329F29A}"/>
              </a:ext>
            </a:extLst>
          </p:cNvPr>
          <p:cNvSpPr txBox="1"/>
          <p:nvPr/>
        </p:nvSpPr>
        <p:spPr>
          <a:xfrm>
            <a:off x="936104" y="2976822"/>
            <a:ext cx="1202947" cy="16088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9749" tIns="59749" rIns="59749" bIns="59749" anchor="ctr"/>
          <a:lstStyle>
            <a:lvl1pPr algn="l" defTabSz="469900">
              <a:lnSpc>
                <a:spcPct val="70000"/>
              </a:lnSpc>
              <a:defRPr sz="50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lang="en-US" sz="16000">
                <a:solidFill>
                  <a:schemeClr val="bg2"/>
                </a:solidFill>
                <a:latin typeface="+mn-lt"/>
              </a:rPr>
              <a:t>8</a:t>
            </a:r>
            <a:endParaRPr sz="1600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5" name="Multi Family">
            <a:extLst>
              <a:ext uri="{FF2B5EF4-FFF2-40B4-BE49-F238E27FC236}">
                <a16:creationId xmlns:a16="http://schemas.microsoft.com/office/drawing/2014/main" id="{0FFDEA56-EA56-DB4A-9D32-0A47716E2B28}"/>
              </a:ext>
            </a:extLst>
          </p:cNvPr>
          <p:cNvSpPr txBox="1"/>
          <p:nvPr/>
        </p:nvSpPr>
        <p:spPr>
          <a:xfrm>
            <a:off x="4730208" y="1892684"/>
            <a:ext cx="1202947" cy="16088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9749" tIns="59749" rIns="59749" bIns="59749" anchor="ctr"/>
          <a:lstStyle>
            <a:lvl1pPr algn="l" defTabSz="469900">
              <a:lnSpc>
                <a:spcPct val="70000"/>
              </a:lnSpc>
              <a:defRPr sz="50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lang="en-US" sz="16000">
                <a:solidFill>
                  <a:schemeClr val="bg2"/>
                </a:solidFill>
                <a:latin typeface="+mn-lt"/>
              </a:rPr>
              <a:t>5</a:t>
            </a:r>
            <a:endParaRPr sz="1600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6" name="Multi Family">
            <a:extLst>
              <a:ext uri="{FF2B5EF4-FFF2-40B4-BE49-F238E27FC236}">
                <a16:creationId xmlns:a16="http://schemas.microsoft.com/office/drawing/2014/main" id="{DD20B602-3F67-6E48-97D7-D3FDCA5929AB}"/>
              </a:ext>
            </a:extLst>
          </p:cNvPr>
          <p:cNvSpPr txBox="1"/>
          <p:nvPr/>
        </p:nvSpPr>
        <p:spPr>
          <a:xfrm>
            <a:off x="3442139" y="4539513"/>
            <a:ext cx="2742222" cy="16088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9749" tIns="59749" rIns="59749" bIns="59749" anchor="ctr"/>
          <a:lstStyle>
            <a:lvl1pPr algn="l" defTabSz="469900">
              <a:lnSpc>
                <a:spcPct val="70000"/>
              </a:lnSpc>
              <a:defRPr sz="5000">
                <a:solidFill>
                  <a:srgbClr val="8F7D68"/>
                </a:solidFill>
                <a:latin typeface="Graphik Regular"/>
                <a:ea typeface="Graphik Regular"/>
                <a:cs typeface="Graphik Regular"/>
                <a:sym typeface="Graphik Regular"/>
              </a:defRPr>
            </a:lvl1pPr>
          </a:lstStyle>
          <a:p>
            <a:r>
              <a:rPr lang="en-US" sz="16000">
                <a:solidFill>
                  <a:schemeClr val="tx2"/>
                </a:solidFill>
                <a:latin typeface="+mn-lt"/>
              </a:rPr>
              <a:t>14</a:t>
            </a:r>
            <a:endParaRPr sz="1600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9878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1B4D2A8-51FB-E64E-87C9-57FAE1E1E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61" y="2684866"/>
            <a:ext cx="10243359" cy="272072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9476CA7-7331-644B-93FE-59771EA1E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066" y="374907"/>
            <a:ext cx="11657734" cy="640081"/>
          </a:xfrm>
        </p:spPr>
        <p:txBody>
          <a:bodyPr/>
          <a:lstStyle/>
          <a:p>
            <a:r>
              <a:rPr lang="en-US" sz="3600">
                <a:latin typeface="+mj-lt"/>
              </a:rPr>
              <a:t>MMH Barrier: Infill Lots are typically not served well by </a:t>
            </a:r>
            <a:br>
              <a:rPr lang="en-US" sz="3600">
                <a:latin typeface="+mj-lt"/>
              </a:rPr>
            </a:br>
            <a:r>
              <a:rPr lang="en-US" sz="3600">
                <a:latin typeface="+mj-lt"/>
              </a:rPr>
              <a:t>Multifamily Zoning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4A4AE5-2EF7-E144-98A7-25FAD813980B}"/>
              </a:ext>
            </a:extLst>
          </p:cNvPr>
          <p:cNvSpPr/>
          <p:nvPr/>
        </p:nvSpPr>
        <p:spPr>
          <a:xfrm>
            <a:off x="4051222" y="2416719"/>
            <a:ext cx="1574157" cy="1012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E2594123-3647-B048-83DD-977326F07CAD}"/>
              </a:ext>
            </a:extLst>
          </p:cNvPr>
          <p:cNvSpPr txBox="1">
            <a:spLocks/>
          </p:cNvSpPr>
          <p:nvPr/>
        </p:nvSpPr>
        <p:spPr>
          <a:xfrm>
            <a:off x="231598" y="1569490"/>
            <a:ext cx="6007156" cy="1116550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2"/>
                </a:solidFill>
                <a:latin typeface="+mn-lt"/>
              </a:rPr>
              <a:t>Max. Density allows 18 units per acre</a:t>
            </a:r>
            <a:br>
              <a:rPr lang="en-US" sz="2000" dirty="0">
                <a:solidFill>
                  <a:schemeClr val="tx2"/>
                </a:solidFill>
                <a:latin typeface="+mn-lt"/>
              </a:rPr>
            </a:br>
            <a:r>
              <a:rPr lang="en-US" sz="2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Result: 0 units</a:t>
            </a:r>
            <a:br>
              <a:rPr lang="en-US" sz="2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</a:br>
            <a:r>
              <a:rPr lang="en-US" sz="2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Reason: side buffer requirement for multifamily</a:t>
            </a:r>
          </a:p>
          <a:p>
            <a:pPr algn="ctr"/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B10547-AB2C-5B4A-B75E-6516E2D55C8B}"/>
              </a:ext>
            </a:extLst>
          </p:cNvPr>
          <p:cNvSpPr/>
          <p:nvPr/>
        </p:nvSpPr>
        <p:spPr>
          <a:xfrm>
            <a:off x="10736099" y="2589503"/>
            <a:ext cx="1284790" cy="1455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3C06F310-7C7E-BE4A-9616-9004B2379ABA}"/>
              </a:ext>
            </a:extLst>
          </p:cNvPr>
          <p:cNvSpPr txBox="1">
            <a:spLocks/>
          </p:cNvSpPr>
          <p:nvPr/>
        </p:nvSpPr>
        <p:spPr>
          <a:xfrm>
            <a:off x="6146841" y="1569490"/>
            <a:ext cx="6007156" cy="1747876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2"/>
                </a:solidFill>
                <a:latin typeface="+mn-lt"/>
              </a:rPr>
              <a:t>Missing Middle Option</a:t>
            </a:r>
            <a:br>
              <a:rPr lang="en-US" sz="2000" dirty="0">
                <a:solidFill>
                  <a:schemeClr val="tx2"/>
                </a:solidFill>
                <a:latin typeface="+mn-lt"/>
              </a:rPr>
            </a:br>
            <a:r>
              <a:rPr lang="en-US" sz="2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Result: 5 units (18/acre), 8 units (29/acre)</a:t>
            </a:r>
            <a:br>
              <a:rPr lang="en-US" sz="2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</a:br>
            <a:r>
              <a:rPr lang="en-US" sz="2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Reason: House-scale building with similar building footprint and same setbacks as rest of neighborhood</a:t>
            </a:r>
          </a:p>
          <a:p>
            <a:pPr algn="ctr"/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7299A8B-0574-8143-8E08-E2B728044CDF}"/>
              </a:ext>
            </a:extLst>
          </p:cNvPr>
          <p:cNvSpPr/>
          <p:nvPr/>
        </p:nvSpPr>
        <p:spPr>
          <a:xfrm>
            <a:off x="7192504" y="5129110"/>
            <a:ext cx="5337634" cy="1372656"/>
          </a:xfrm>
          <a:prstGeom prst="round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bg1"/>
                </a:solidFill>
                <a:latin typeface="+mj-lt"/>
              </a:rPr>
              <a:t>Remove buffer requirements</a:t>
            </a:r>
            <a:br>
              <a:rPr lang="en-US">
                <a:solidFill>
                  <a:schemeClr val="bg1"/>
                </a:solidFill>
                <a:latin typeface="+mj-lt"/>
              </a:rPr>
            </a:br>
            <a:r>
              <a:rPr lang="en-US">
                <a:solidFill>
                  <a:schemeClr val="bg1"/>
                </a:solidFill>
                <a:latin typeface="+mj-lt"/>
              </a:rPr>
              <a:t>Use same setbacks as for houses</a:t>
            </a:r>
            <a:br>
              <a:rPr lang="en-US">
                <a:solidFill>
                  <a:schemeClr val="bg1"/>
                </a:solidFill>
                <a:latin typeface="+mj-lt"/>
              </a:rPr>
            </a:br>
            <a:r>
              <a:rPr lang="en-US">
                <a:solidFill>
                  <a:schemeClr val="bg1"/>
                </a:solidFill>
                <a:latin typeface="+mj-lt"/>
              </a:rPr>
              <a:t>Remove on-site open space requirements</a:t>
            </a:r>
            <a:br>
              <a:rPr lang="en-US">
                <a:solidFill>
                  <a:schemeClr val="bg1"/>
                </a:solidFill>
                <a:latin typeface="+mj-lt"/>
              </a:rPr>
            </a:br>
            <a:r>
              <a:rPr lang="en-US">
                <a:solidFill>
                  <a:schemeClr val="bg1"/>
                </a:solidFill>
                <a:latin typeface="+mj-lt"/>
              </a:rPr>
              <a:t>Treat vehicle access same as for houses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41DFF20-C3C2-2846-A3DB-CCF9B245E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24</a:t>
            </a:fld>
            <a:endParaRPr lang="en-US">
              <a:latin typeface="+mj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19C227-1B43-5340-827D-74319FD76A95}"/>
              </a:ext>
            </a:extLst>
          </p:cNvPr>
          <p:cNvSpPr/>
          <p:nvPr/>
        </p:nvSpPr>
        <p:spPr>
          <a:xfrm>
            <a:off x="10070547" y="3020652"/>
            <a:ext cx="1574157" cy="10557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232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216085-E65C-B442-AC90-5AFB4FB4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j-lt"/>
              </a:rPr>
              <a:t>Barrier: Minimum unit size requirements</a:t>
            </a:r>
            <a:endParaRPr lang="en-US" b="1">
              <a:latin typeface="+mj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A412B4-845E-814E-9CF2-F99E64A40C7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Allow more units below 1,000 SF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>
                <a:solidFill>
                  <a:schemeClr val="bg1">
                    <a:lumMod val="50000"/>
                  </a:schemeClr>
                </a:solidFill>
                <a:latin typeface="+mn-lt"/>
              </a:rPr>
              <a:t>Mix of Unit Sizes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>
                <a:solidFill>
                  <a:schemeClr val="bg1">
                    <a:lumMod val="50000"/>
                  </a:schemeClr>
                </a:solidFill>
                <a:latin typeface="+mn-lt"/>
              </a:rPr>
              <a:t>Smaller Units Need More Design Consideration</a:t>
            </a:r>
          </a:p>
          <a:p>
            <a:pPr marL="355596" lvl="1" indent="-3429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</a:rPr>
              <a:t>How Many 1,000 SF or Smaller Units Are on Market Right Now?</a:t>
            </a:r>
            <a:endParaRPr lang="en-US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CA37BBB-EDEC-0D47-AD29-D308175B6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25</a:t>
            </a:fld>
            <a:endParaRPr lang="en-US">
              <a:latin typeface="+mj-lt"/>
            </a:endParaRPr>
          </a:p>
        </p:txBody>
      </p:sp>
      <p:pic>
        <p:nvPicPr>
          <p:cNvPr id="6" name="Picture 5" descr="A picture containing indoor, ceiling, floor, wall&#10;&#10;Description automatically generated">
            <a:extLst>
              <a:ext uri="{FF2B5EF4-FFF2-40B4-BE49-F238E27FC236}">
                <a16:creationId xmlns:a16="http://schemas.microsoft.com/office/drawing/2014/main" id="{53F3DE13-6D3C-0A49-B429-EC6982C18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69" y="1517904"/>
            <a:ext cx="5876697" cy="3917798"/>
          </a:xfrm>
          <a:prstGeom prst="rect">
            <a:avLst/>
          </a:prstGeom>
        </p:spPr>
      </p:pic>
      <p:sp>
        <p:nvSpPr>
          <p:cNvPr id="9" name="No retirement savings…">
            <a:extLst>
              <a:ext uri="{FF2B5EF4-FFF2-40B4-BE49-F238E27FC236}">
                <a16:creationId xmlns:a16="http://schemas.microsoft.com/office/drawing/2014/main" id="{093FDBDC-7521-024A-83FF-DCA1E13CEC34}"/>
              </a:ext>
            </a:extLst>
          </p:cNvPr>
          <p:cNvSpPr txBox="1"/>
          <p:nvPr/>
        </p:nvSpPr>
        <p:spPr>
          <a:xfrm>
            <a:off x="-97848" y="5129763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marL="456565"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/>
                </a:solidFill>
                <a:latin typeface="+mj-lt"/>
              </a:rPr>
              <a:t>Photo source: Urban Waters</a:t>
            </a:r>
          </a:p>
        </p:txBody>
      </p:sp>
    </p:spTree>
    <p:extLst>
      <p:ext uri="{BB962C8B-B14F-4D97-AF65-F5344CB8AC3E}">
        <p14:creationId xmlns:p14="http://schemas.microsoft.com/office/powerpoint/2010/main" val="1594350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0BF28-270D-4248-9735-5E252A634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+mj-lt"/>
              </a:rPr>
              <a:t>Barrier: Parking</a:t>
            </a:r>
            <a:br>
              <a:rPr lang="en-US" sz="3600">
                <a:latin typeface="+mj-lt"/>
              </a:rPr>
            </a:br>
            <a:r>
              <a:rPr lang="en-US" sz="3600">
                <a:latin typeface="+mj-lt"/>
              </a:rPr>
              <a:t>Often, not coordinated with lot size(s)</a:t>
            </a:r>
          </a:p>
        </p:txBody>
      </p:sp>
      <p:pic>
        <p:nvPicPr>
          <p:cNvPr id="4" name="Picture 3" descr="A map of a city&#10;&#10;Description automatically generated with low confidence">
            <a:extLst>
              <a:ext uri="{FF2B5EF4-FFF2-40B4-BE49-F238E27FC236}">
                <a16:creationId xmlns:a16="http://schemas.microsoft.com/office/drawing/2014/main" id="{5D8EAD1C-6DDE-3A4C-BC0C-97A60B4FB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10" t="4104" r="13049" b="13394"/>
          <a:stretch/>
        </p:blipFill>
        <p:spPr>
          <a:xfrm>
            <a:off x="0" y="1578650"/>
            <a:ext cx="5872480" cy="3676673"/>
          </a:xfrm>
          <a:prstGeom prst="rect">
            <a:avLst/>
          </a:prstGeom>
        </p:spPr>
      </p:pic>
      <p:pic>
        <p:nvPicPr>
          <p:cNvPr id="7" name="Picture 6" descr="A screen shot of a video game&#10;&#10;Description automatically generated with low confidence">
            <a:extLst>
              <a:ext uri="{FF2B5EF4-FFF2-40B4-BE49-F238E27FC236}">
                <a16:creationId xmlns:a16="http://schemas.microsoft.com/office/drawing/2014/main" id="{2FC155DC-1D4A-E245-A31A-DE6D9A43B8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8" t="-277" r="34523"/>
          <a:stretch/>
        </p:blipFill>
        <p:spPr>
          <a:xfrm>
            <a:off x="6502399" y="1578650"/>
            <a:ext cx="5686425" cy="3676673"/>
          </a:xfrm>
          <a:prstGeom prst="rect">
            <a:avLst/>
          </a:prstGeom>
        </p:spPr>
      </p:pic>
      <p:sp>
        <p:nvSpPr>
          <p:cNvPr id="8" name="60 units per building">
            <a:extLst>
              <a:ext uri="{FF2B5EF4-FFF2-40B4-BE49-F238E27FC236}">
                <a16:creationId xmlns:a16="http://schemas.microsoft.com/office/drawing/2014/main" id="{1EB8510E-97EF-0F4B-A573-44FB8B97C504}"/>
              </a:ext>
            </a:extLst>
          </p:cNvPr>
          <p:cNvSpPr txBox="1"/>
          <p:nvPr/>
        </p:nvSpPr>
        <p:spPr>
          <a:xfrm>
            <a:off x="7053736" y="5490953"/>
            <a:ext cx="4583749" cy="442318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/>
          <a:lstStyle>
            <a:lvl1pPr algn="ctr" defTabSz="469900">
              <a:defRPr sz="2400" b="1">
                <a:solidFill>
                  <a:srgbClr val="6095C9"/>
                </a:solidFill>
              </a:defRPr>
            </a:lvl1pPr>
          </a:lstStyle>
          <a:p>
            <a:r>
              <a:rPr lang="en-US" b="0">
                <a:solidFill>
                  <a:schemeClr val="tx2"/>
                </a:solidFill>
              </a:rPr>
              <a:t>Parking fits on same lot as building</a:t>
            </a:r>
            <a:endParaRPr b="0">
              <a:solidFill>
                <a:schemeClr val="tx2"/>
              </a:solidFill>
            </a:endParaRPr>
          </a:p>
        </p:txBody>
      </p:sp>
      <p:sp>
        <p:nvSpPr>
          <p:cNvPr id="9" name="60 units per building">
            <a:extLst>
              <a:ext uri="{FF2B5EF4-FFF2-40B4-BE49-F238E27FC236}">
                <a16:creationId xmlns:a16="http://schemas.microsoft.com/office/drawing/2014/main" id="{B900BFF5-C602-1C4F-A88B-B0F5314A4AC7}"/>
              </a:ext>
            </a:extLst>
          </p:cNvPr>
          <p:cNvSpPr txBox="1"/>
          <p:nvPr/>
        </p:nvSpPr>
        <p:spPr>
          <a:xfrm>
            <a:off x="254000" y="5490953"/>
            <a:ext cx="4936171" cy="442318"/>
          </a:xfrm>
          <a:prstGeom prst="rect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/>
          <a:lstStyle>
            <a:lvl1pPr algn="ctr" defTabSz="469900">
              <a:defRPr sz="2400" b="1">
                <a:solidFill>
                  <a:srgbClr val="6095C9"/>
                </a:solidFill>
              </a:defRPr>
            </a:lvl1pPr>
          </a:lstStyle>
          <a:p>
            <a:r>
              <a:rPr lang="en-US" b="0">
                <a:solidFill>
                  <a:schemeClr val="tx2"/>
                </a:solidFill>
              </a:rPr>
              <a:t>Neighboring lot added to </a:t>
            </a:r>
            <a:br>
              <a:rPr lang="en-US" b="0">
                <a:solidFill>
                  <a:schemeClr val="tx2"/>
                </a:solidFill>
              </a:rPr>
            </a:br>
            <a:r>
              <a:rPr lang="en-US" b="0">
                <a:solidFill>
                  <a:schemeClr val="tx2"/>
                </a:solidFill>
              </a:rPr>
              <a:t>meet parking requirement</a:t>
            </a:r>
            <a:endParaRPr b="0">
              <a:solidFill>
                <a:schemeClr val="tx2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55781F1-5B5F-7A42-9E3F-753EF9051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26</a:t>
            </a:fld>
            <a:endParaRPr lang="en-US">
              <a:latin typeface="+mj-lt"/>
            </a:endParaRPr>
          </a:p>
        </p:txBody>
      </p:sp>
      <p:sp>
        <p:nvSpPr>
          <p:cNvPr id="10" name="No retirement savings…">
            <a:extLst>
              <a:ext uri="{FF2B5EF4-FFF2-40B4-BE49-F238E27FC236}">
                <a16:creationId xmlns:a16="http://schemas.microsoft.com/office/drawing/2014/main" id="{165D4057-185D-0C47-BE9E-91EEC72C8E3E}"/>
              </a:ext>
            </a:extLst>
          </p:cNvPr>
          <p:cNvSpPr txBox="1"/>
          <p:nvPr/>
        </p:nvSpPr>
        <p:spPr>
          <a:xfrm>
            <a:off x="-394288" y="4968155"/>
            <a:ext cx="5124730" cy="30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4810" tIns="44810" rIns="44810" bIns="44810" anchor="ctr">
            <a:spAutoFit/>
          </a:bodyPr>
          <a:lstStyle/>
          <a:p>
            <a:pPr lvl="1" defTabSz="291274">
              <a:defRPr sz="4000">
                <a:solidFill>
                  <a:srgbClr val="53585F"/>
                </a:solidFill>
                <a:latin typeface="Gill Sans Std"/>
                <a:ea typeface="Gill Sans Std"/>
                <a:cs typeface="Gill Sans Std"/>
                <a:sym typeface="Gill Sans Std"/>
              </a:defRPr>
            </a:pPr>
            <a:r>
              <a:rPr lang="en-US" sz="1400">
                <a:solidFill>
                  <a:schemeClr val="bg1"/>
                </a:solidFill>
                <a:latin typeface="+mj-lt"/>
              </a:rPr>
              <a:t>Photo source: Google Street View</a:t>
            </a:r>
            <a:endParaRPr sz="14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6844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079912F-E836-B84D-BBA2-7F8D492CF1BD}"/>
              </a:ext>
            </a:extLst>
          </p:cNvPr>
          <p:cNvSpPr/>
          <p:nvPr/>
        </p:nvSpPr>
        <p:spPr>
          <a:xfrm>
            <a:off x="6182043" y="2914212"/>
            <a:ext cx="2551814" cy="2225749"/>
          </a:xfrm>
          <a:prstGeom prst="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F63169-2C47-F448-897C-682EC152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+mj-lt"/>
              </a:rPr>
              <a:t>Implementation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205302-FBFC-2246-86E4-D2BCEADCDB22}"/>
              </a:ext>
            </a:extLst>
          </p:cNvPr>
          <p:cNvSpPr/>
          <p:nvPr/>
        </p:nvSpPr>
        <p:spPr>
          <a:xfrm>
            <a:off x="2663686" y="823759"/>
            <a:ext cx="2554357" cy="506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8E3D4A9A-AABE-AA4B-A9DE-7C0122731695}"/>
              </a:ext>
            </a:extLst>
          </p:cNvPr>
          <p:cNvSpPr txBox="1">
            <a:spLocks/>
          </p:cNvSpPr>
          <p:nvPr/>
        </p:nvSpPr>
        <p:spPr>
          <a:xfrm>
            <a:off x="3504376" y="3040912"/>
            <a:ext cx="2538953" cy="209904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2"/>
                </a:solidFill>
                <a:latin typeface="+mn-lt"/>
              </a:rPr>
              <a:t>New Standards</a:t>
            </a:r>
            <a:br>
              <a:rPr lang="en-US" sz="2000"/>
            </a:br>
            <a:r>
              <a:rPr lang="en-US" sz="1600" b="0">
                <a:solidFill>
                  <a:schemeClr val="bg1">
                    <a:lumMod val="50000"/>
                  </a:schemeClr>
                </a:solidFill>
                <a:latin typeface="+mj-lt"/>
              </a:rPr>
              <a:t>Set of additional content and standards inserted as overlay standards; can include some changes to existing standards</a:t>
            </a:r>
          </a:p>
          <a:p>
            <a:pPr algn="ctr"/>
            <a:endParaRPr lang="en-US" sz="1600" b="0">
              <a:solidFill>
                <a:schemeClr val="bg1">
                  <a:lumMod val="50000"/>
                </a:schemeClr>
              </a:solidFill>
              <a:latin typeface="Graphik Regular" panose="020B0503030202060203" pitchFamily="34" charset="0"/>
            </a:endParaRPr>
          </a:p>
          <a:p>
            <a:pPr algn="ctr"/>
            <a:endParaRPr lang="en-US" sz="1600" b="0">
              <a:solidFill>
                <a:schemeClr val="bg1">
                  <a:lumMod val="50000"/>
                </a:schemeClr>
              </a:solidFill>
              <a:latin typeface="Graphik Regular" panose="020B0503030202060203" pitchFamily="34" charset="0"/>
            </a:endParaRP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03EA011-FF45-BB41-AAE3-85F4DEE780F1}"/>
              </a:ext>
            </a:extLst>
          </p:cNvPr>
          <p:cNvSpPr txBox="1">
            <a:spLocks/>
          </p:cNvSpPr>
          <p:nvPr/>
        </p:nvSpPr>
        <p:spPr>
          <a:xfrm>
            <a:off x="6182043" y="3040912"/>
            <a:ext cx="2551814" cy="210255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2"/>
                </a:solidFill>
                <a:latin typeface="+mn-lt"/>
              </a:rPr>
              <a:t>Replacement of Zone(s)</a:t>
            </a:r>
            <a:br>
              <a:rPr lang="en-US" sz="2000"/>
            </a:br>
            <a:r>
              <a:rPr lang="en-US" sz="1600" b="0">
                <a:solidFill>
                  <a:schemeClr val="bg1">
                    <a:lumMod val="50000"/>
                  </a:schemeClr>
                </a:solidFill>
                <a:latin typeface="+mj-lt"/>
              </a:rPr>
              <a:t>New zone district(s) and standards to replace the zone(s) that apply to one or several neighborhoods</a:t>
            </a: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D8028066-6624-D945-9FB4-B7D76D621854}"/>
              </a:ext>
            </a:extLst>
          </p:cNvPr>
          <p:cNvSpPr txBox="1">
            <a:spLocks/>
          </p:cNvSpPr>
          <p:nvPr/>
        </p:nvSpPr>
        <p:spPr>
          <a:xfrm>
            <a:off x="8872571" y="3037408"/>
            <a:ext cx="2551814" cy="210255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2"/>
                </a:solidFill>
                <a:latin typeface="+mn-lt"/>
              </a:rPr>
              <a:t>Code Update</a:t>
            </a:r>
            <a:br>
              <a:rPr lang="en-US" sz="2000"/>
            </a:br>
            <a:r>
              <a:rPr lang="en-US" sz="1600" b="0">
                <a:solidFill>
                  <a:schemeClr val="bg1">
                    <a:lumMod val="50000"/>
                  </a:schemeClr>
                </a:solidFill>
                <a:latin typeface="+mj-lt"/>
              </a:rPr>
              <a:t>Zone(s) and standards that replace existing zone(s) and standards plus other related improvements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DA36B52F-8002-B346-BE38-FDD3E58FA420}"/>
              </a:ext>
            </a:extLst>
          </p:cNvPr>
          <p:cNvSpPr/>
          <p:nvPr/>
        </p:nvSpPr>
        <p:spPr>
          <a:xfrm>
            <a:off x="6131389" y="2507151"/>
            <a:ext cx="5718030" cy="150125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E770F33F-386B-D146-8346-FE7CB2B84A6A}"/>
              </a:ext>
            </a:extLst>
          </p:cNvPr>
          <p:cNvSpPr/>
          <p:nvPr/>
        </p:nvSpPr>
        <p:spPr>
          <a:xfrm rot="10800000">
            <a:off x="339406" y="2507151"/>
            <a:ext cx="5719195" cy="150124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4088325-0F92-3A45-BD4A-044B487E47A2}"/>
              </a:ext>
            </a:extLst>
          </p:cNvPr>
          <p:cNvSpPr txBox="1">
            <a:spLocks/>
          </p:cNvSpPr>
          <p:nvPr/>
        </p:nvSpPr>
        <p:spPr>
          <a:xfrm>
            <a:off x="454889" y="2191484"/>
            <a:ext cx="2677555" cy="343441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0">
                <a:solidFill>
                  <a:schemeClr val="bg1">
                    <a:lumMod val="50000"/>
                  </a:schemeClr>
                </a:solidFill>
                <a:latin typeface="+mn-lt"/>
              </a:rPr>
              <a:t>Lower Effort / Lower Cost</a:t>
            </a:r>
            <a:endParaRPr lang="en-US" sz="20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63E9350-7BAE-E842-8F45-9276E965F1D8}"/>
              </a:ext>
            </a:extLst>
          </p:cNvPr>
          <p:cNvSpPr txBox="1">
            <a:spLocks/>
          </p:cNvSpPr>
          <p:nvPr/>
        </p:nvSpPr>
        <p:spPr>
          <a:xfrm>
            <a:off x="8939080" y="2191483"/>
            <a:ext cx="2774555" cy="343441"/>
          </a:xfrm>
          <a:prstGeom prst="rect">
            <a:avLst/>
          </a:prstGeom>
        </p:spPr>
        <p:txBody>
          <a:bodyPr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0">
                <a:solidFill>
                  <a:schemeClr val="bg1">
                    <a:lumMod val="50000"/>
                  </a:schemeClr>
                </a:solidFill>
                <a:latin typeface="+mn-lt"/>
              </a:rPr>
              <a:t>Higher Effort / Higher Cost</a:t>
            </a:r>
            <a:endParaRPr lang="en-US" sz="20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60964CC-AEF1-4645-9197-4F3824AABDA3}"/>
              </a:ext>
            </a:extLst>
          </p:cNvPr>
          <p:cNvSpPr txBox="1">
            <a:spLocks/>
          </p:cNvSpPr>
          <p:nvPr/>
        </p:nvSpPr>
        <p:spPr>
          <a:xfrm>
            <a:off x="800986" y="3040912"/>
            <a:ext cx="2551814" cy="209904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1pPr>
            <a:lvl2pPr marL="457047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2pPr>
            <a:lvl3pPr marL="914093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3pPr>
            <a:lvl4pPr marL="1371140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4pPr>
            <a:lvl5pPr marL="1828186" indent="0" algn="l" defTabSz="914093" rtl="0" eaLnBrk="1" latinLnBrk="0" hangingPunct="1">
              <a:lnSpc>
                <a:spcPct val="110000"/>
              </a:lnSpc>
              <a:spcBef>
                <a:spcPts val="1000"/>
              </a:spcBef>
              <a:buFontTx/>
              <a:buNone/>
              <a:defRPr sz="1200" b="1" i="0" kern="1200">
                <a:solidFill>
                  <a:schemeClr val="tx1"/>
                </a:solidFill>
                <a:latin typeface="Graphik Semibold" charset="0"/>
                <a:ea typeface="Graphik Semibold" charset="0"/>
                <a:cs typeface="Graphik Semibold" charset="0"/>
              </a:defRPr>
            </a:lvl5pPr>
            <a:lvl6pPr marL="251375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802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51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95" indent="-228522" algn="l" defTabSz="914093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tx2"/>
                </a:solidFill>
                <a:latin typeface="+mn-lt"/>
              </a:rPr>
              <a:t>Targeted Changes to Existing Zoning Standards</a:t>
            </a:r>
            <a:endParaRPr lang="en-US">
              <a:solidFill>
                <a:schemeClr val="tx2"/>
              </a:solidFill>
              <a:latin typeface="+mn-lt"/>
            </a:endParaRPr>
          </a:p>
          <a:p>
            <a:pPr algn="ctr"/>
            <a:r>
              <a:rPr lang="en-US" sz="1600" b="0">
                <a:solidFill>
                  <a:schemeClr val="bg1">
                    <a:lumMod val="50000"/>
                  </a:schemeClr>
                </a:solidFill>
                <a:latin typeface="+mj-lt"/>
              </a:rPr>
              <a:t>Edit existing standards zone-wide or only for specific areas</a:t>
            </a:r>
          </a:p>
          <a:p>
            <a:pPr algn="ctr"/>
            <a:endParaRPr lang="en-US" sz="1600" b="0">
              <a:solidFill>
                <a:schemeClr val="bg1">
                  <a:lumMod val="50000"/>
                </a:schemeClr>
              </a:solidFill>
              <a:latin typeface="Graphik Regular" panose="020B0503030202060203" pitchFamily="34" charset="0"/>
            </a:endParaRPr>
          </a:p>
          <a:p>
            <a:pPr algn="ctr"/>
            <a:endParaRPr lang="en-US" sz="1600" b="0">
              <a:solidFill>
                <a:schemeClr val="bg1">
                  <a:lumMod val="50000"/>
                </a:schemeClr>
              </a:solidFill>
              <a:latin typeface="Graphik Regular" panose="020B0503030202060203" pitchFamily="34" charset="0"/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2748F45-A10F-B144-A5DD-CC3E2E805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>
                <a:latin typeface="+mj-lt"/>
              </a:rPr>
              <a:pPr/>
              <a:t>27</a:t>
            </a:fld>
            <a:endParaRPr lang="en-US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6A393-3AEF-6F4D-A103-7791FD7BCCD8}"/>
              </a:ext>
            </a:extLst>
          </p:cNvPr>
          <p:cNvSpPr/>
          <p:nvPr/>
        </p:nvSpPr>
        <p:spPr>
          <a:xfrm>
            <a:off x="800987" y="2917714"/>
            <a:ext cx="2551814" cy="222574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9FE076-4CA9-EF4E-9D5E-F13ECD0BC283}"/>
              </a:ext>
            </a:extLst>
          </p:cNvPr>
          <p:cNvSpPr/>
          <p:nvPr/>
        </p:nvSpPr>
        <p:spPr>
          <a:xfrm>
            <a:off x="3491515" y="2914213"/>
            <a:ext cx="2551814" cy="222574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6498AAF-BD41-E341-AEA0-4E622D79B5EA}"/>
              </a:ext>
            </a:extLst>
          </p:cNvPr>
          <p:cNvSpPr/>
          <p:nvPr/>
        </p:nvSpPr>
        <p:spPr>
          <a:xfrm>
            <a:off x="8872571" y="2914211"/>
            <a:ext cx="2551814" cy="222574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38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8205A6-58F7-574B-BAFD-97BA980E645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03324" y="1492190"/>
            <a:ext cx="9782175" cy="476971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6000">
                <a:latin typeface="+mn-lt"/>
              </a:rPr>
              <a:t>Questions?</a:t>
            </a:r>
            <a:br>
              <a:rPr lang="en-US" sz="6000">
                <a:latin typeface="Graphik Regular" panose="020B0503030202060203" pitchFamily="34" charset="0"/>
              </a:rPr>
            </a:br>
            <a:r>
              <a:rPr lang="en-US" sz="3200">
                <a:solidFill>
                  <a:schemeClr val="bg1">
                    <a:lumMod val="50000"/>
                  </a:schemeClr>
                </a:solidFill>
                <a:latin typeface="+mj-lt"/>
              </a:rPr>
              <a:t>Resources: </a:t>
            </a:r>
            <a:br>
              <a:rPr lang="en-US" sz="320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sz="3200">
                <a:solidFill>
                  <a:schemeClr val="bg1">
                    <a:lumMod val="50000"/>
                  </a:schemeClr>
                </a:solidFill>
                <a:latin typeface="+mj-lt"/>
              </a:rPr>
              <a:t>Association of Bay Area Governments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BB3FD-3490-564E-8AD0-7959AA144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9845" y="6611219"/>
            <a:ext cx="2742222" cy="113554"/>
          </a:xfrm>
        </p:spPr>
        <p:txBody>
          <a:bodyPr/>
          <a:lstStyle/>
          <a:p>
            <a:fld id="{47A3C0F0-49D0-0E4F-B8D9-7BD3F7FD52D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59426"/>
      </p:ext>
    </p:extLst>
  </p:cSld>
  <p:clrMapOvr>
    <a:masterClrMapping/>
  </p:clrMapOvr>
</p:sld>
</file>

<file path=ppt/theme/theme1.xml><?xml version="1.0" encoding="utf-8"?>
<a:theme xmlns:a="http://schemas.openxmlformats.org/drawingml/2006/main" name="Typical Slides and Dividers with Footer">
  <a:themeElements>
    <a:clrScheme name="Opticos Test 2">
      <a:dk1>
        <a:srgbClr val="000000"/>
      </a:dk1>
      <a:lt1>
        <a:srgbClr val="FFFFFF"/>
      </a:lt1>
      <a:dk2>
        <a:srgbClr val="D5612A"/>
      </a:dk2>
      <a:lt2>
        <a:srgbClr val="FEE263"/>
      </a:lt2>
      <a:accent1>
        <a:srgbClr val="208B95"/>
      </a:accent1>
      <a:accent2>
        <a:srgbClr val="D5612A"/>
      </a:accent2>
      <a:accent3>
        <a:srgbClr val="605095"/>
      </a:accent3>
      <a:accent4>
        <a:srgbClr val="307638"/>
      </a:accent4>
      <a:accent5>
        <a:srgbClr val="AE275F"/>
      </a:accent5>
      <a:accent6>
        <a:srgbClr val="4979A2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DI_Template_Full Set with Instructions" id="{412257D1-5803-6A4E-8782-9176D566FDFF}" vid="{1839BE3D-0583-C049-8589-D647CA4AB502}"/>
    </a:ext>
  </a:extLst>
</a:theme>
</file>

<file path=ppt/theme/theme2.xml><?xml version="1.0" encoding="utf-8"?>
<a:theme xmlns:a="http://schemas.openxmlformats.org/drawingml/2006/main" name="Cover Slides">
  <a:themeElements>
    <a:clrScheme name="Opticos Test 2">
      <a:dk1>
        <a:srgbClr val="000000"/>
      </a:dk1>
      <a:lt1>
        <a:srgbClr val="FFFFFF"/>
      </a:lt1>
      <a:dk2>
        <a:srgbClr val="D5612A"/>
      </a:dk2>
      <a:lt2>
        <a:srgbClr val="FEE263"/>
      </a:lt2>
      <a:accent1>
        <a:srgbClr val="208B95"/>
      </a:accent1>
      <a:accent2>
        <a:srgbClr val="D5612A"/>
      </a:accent2>
      <a:accent3>
        <a:srgbClr val="605095"/>
      </a:accent3>
      <a:accent4>
        <a:srgbClr val="307638"/>
      </a:accent4>
      <a:accent5>
        <a:srgbClr val="AE275F"/>
      </a:accent5>
      <a:accent6>
        <a:srgbClr val="4979A2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DI_Template_Full Set with Instructions" id="{412257D1-5803-6A4E-8782-9176D566FDFF}" vid="{D4B3368C-6319-764F-A6C1-9A841A20C0A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Typical Slides and Dividers with Footer</Template>
  <TotalTime>33</TotalTime>
  <Words>1432</Words>
  <Application>Microsoft Macintosh PowerPoint</Application>
  <PresentationFormat>Custom</PresentationFormat>
  <Paragraphs>228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Calibri Light</vt:lpstr>
      <vt:lpstr>Graphik Extralight</vt:lpstr>
      <vt:lpstr>Graphik Light</vt:lpstr>
      <vt:lpstr>Graphik Regular</vt:lpstr>
      <vt:lpstr>Graphik Semibold</vt:lpstr>
      <vt:lpstr>Typical Slides and Dividers with Footer</vt:lpstr>
      <vt:lpstr>Cover Slides</vt:lpstr>
      <vt:lpstr>Missing Middle Housing</vt:lpstr>
      <vt:lpstr>Shifting demand for walkable living and MMH</vt:lpstr>
      <vt:lpstr>What Missing Middle Housing is</vt:lpstr>
      <vt:lpstr>House-Scale with multiple units</vt:lpstr>
      <vt:lpstr>In Walkable Neighborhoods: What Can I Walk To?</vt:lpstr>
      <vt:lpstr>The Palette of Missing Middle Housing Types</vt:lpstr>
      <vt:lpstr>Duplex: Side-by-Side</vt:lpstr>
      <vt:lpstr>Duplex: Stacked</vt:lpstr>
      <vt:lpstr>Cottage Court (Bungalow Court)</vt:lpstr>
      <vt:lpstr>Triplex / Fourplex</vt:lpstr>
      <vt:lpstr>Multiplex Small (Mansion)</vt:lpstr>
      <vt:lpstr>Multiplex Large (Mansion)</vt:lpstr>
      <vt:lpstr>Courtyard (Neighborhood Courtyard)</vt:lpstr>
      <vt:lpstr>Townhouse: Small</vt:lpstr>
      <vt:lpstr>Townhouse: Large</vt:lpstr>
      <vt:lpstr>Using attic stories to increase housing </vt:lpstr>
      <vt:lpstr>Strategies</vt:lpstr>
      <vt:lpstr>MMH Example: Bungalows on the lake at Prairie Queen 50 acres – 742 Dwelling Units, Density (gross): 14.8 du/ac Building Types: Duplex, Fourplex, Multiplex Small &amp; Large, Townhouse Location: Papillion, Nebraska</vt:lpstr>
      <vt:lpstr>MMH Example: Daybreak Mews Home 3.2 acres – 65 Dwelling Units, Density (gross): 20 du/ac Building Types: Mews (Townhouse located along a Mews) Location: South Jordan, Utah</vt:lpstr>
      <vt:lpstr>MMH Example: Dekum/Charles Converted Fourplex 0.11 acres – 4 Dwelling Units, Density (net): 35 du/ac Building Types: Fourplex Location: Portland, Oregon</vt:lpstr>
      <vt:lpstr>MMH Example: Riverhouse Pocket Neighborhood 1.37 acres – 12 Dwelling Units, Density (gross): 8.7 du/ac Building Types: Small Houses Location: Healdsburg, California</vt:lpstr>
      <vt:lpstr>Barrier: Maximum Residential Density  Nearly the same density but totally different</vt:lpstr>
      <vt:lpstr>MMH Barrier: Maximum Residential Density Why Does This Matter?</vt:lpstr>
      <vt:lpstr>MMH Barrier: Infill Lots are typically not served well by  Multifamily Zoning</vt:lpstr>
      <vt:lpstr>Barrier: Minimum unit size requirements</vt:lpstr>
      <vt:lpstr>Barrier: Parking Often, not coordinated with lot size(s)</vt:lpstr>
      <vt:lpstr>Implementation</vt:lpstr>
      <vt:lpstr>Questions? Resources:  Association of Bay Area Governments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</dc:creator>
  <cp:lastModifiedBy>Martin</cp:lastModifiedBy>
  <cp:revision>2</cp:revision>
  <dcterms:created xsi:type="dcterms:W3CDTF">2019-04-30T01:25:11Z</dcterms:created>
  <dcterms:modified xsi:type="dcterms:W3CDTF">2021-09-07T17:28:27Z</dcterms:modified>
</cp:coreProperties>
</file>